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595" r:id="rId2"/>
    <p:sldId id="737" r:id="rId3"/>
    <p:sldId id="765" r:id="rId4"/>
    <p:sldId id="738" r:id="rId5"/>
    <p:sldId id="833" r:id="rId6"/>
    <p:sldId id="834" r:id="rId7"/>
    <p:sldId id="830" r:id="rId8"/>
    <p:sldId id="836" r:id="rId9"/>
    <p:sldId id="832" r:id="rId10"/>
    <p:sldId id="835" r:id="rId11"/>
    <p:sldId id="831" r:id="rId12"/>
    <p:sldId id="837" r:id="rId13"/>
    <p:sldId id="829" r:id="rId14"/>
    <p:sldId id="766" r:id="rId15"/>
    <p:sldId id="258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771" r:id="rId29"/>
    <p:sldId id="788" r:id="rId30"/>
    <p:sldId id="754" r:id="rId31"/>
    <p:sldId id="794" r:id="rId32"/>
    <p:sldId id="776" r:id="rId33"/>
    <p:sldId id="795" r:id="rId34"/>
    <p:sldId id="796" r:id="rId35"/>
    <p:sldId id="777" r:id="rId36"/>
    <p:sldId id="778" r:id="rId37"/>
    <p:sldId id="779" r:id="rId38"/>
    <p:sldId id="797" r:id="rId39"/>
    <p:sldId id="782" r:id="rId40"/>
    <p:sldId id="783" r:id="rId41"/>
    <p:sldId id="784" r:id="rId42"/>
    <p:sldId id="799" r:id="rId43"/>
    <p:sldId id="800" r:id="rId44"/>
    <p:sldId id="787" r:id="rId45"/>
    <p:sldId id="789" r:id="rId46"/>
    <p:sldId id="790" r:id="rId47"/>
    <p:sldId id="791" r:id="rId48"/>
    <p:sldId id="772" r:id="rId49"/>
    <p:sldId id="764" r:id="rId50"/>
    <p:sldId id="838" r:id="rId51"/>
    <p:sldId id="775" r:id="rId52"/>
  </p:sldIdLst>
  <p:sldSz cx="9144000" cy="6858000" type="screen4x3"/>
  <p:notesSz cx="7102475" cy="9388475"/>
  <p:defaultTextStyle>
    <a:defPPr>
      <a:defRPr lang="en-US"/>
    </a:defPPr>
    <a:lvl1pPr marL="0" algn="l" defTabSz="997488" rtl="0" eaLnBrk="1" latinLnBrk="0" hangingPunct="1">
      <a:defRPr sz="1964" kern="1200">
        <a:solidFill>
          <a:schemeClr val="tx1"/>
        </a:solidFill>
        <a:latin typeface="+mn-lt"/>
        <a:ea typeface="+mn-ea"/>
        <a:cs typeface="+mn-cs"/>
      </a:defRPr>
    </a:lvl1pPr>
    <a:lvl2pPr marL="498743" algn="l" defTabSz="997488" rtl="0" eaLnBrk="1" latinLnBrk="0" hangingPunct="1">
      <a:defRPr sz="1964" kern="1200">
        <a:solidFill>
          <a:schemeClr val="tx1"/>
        </a:solidFill>
        <a:latin typeface="+mn-lt"/>
        <a:ea typeface="+mn-ea"/>
        <a:cs typeface="+mn-cs"/>
      </a:defRPr>
    </a:lvl2pPr>
    <a:lvl3pPr marL="997488" algn="l" defTabSz="997488" rtl="0" eaLnBrk="1" latinLnBrk="0" hangingPunct="1">
      <a:defRPr sz="1964" kern="1200">
        <a:solidFill>
          <a:schemeClr val="tx1"/>
        </a:solidFill>
        <a:latin typeface="+mn-lt"/>
        <a:ea typeface="+mn-ea"/>
        <a:cs typeface="+mn-cs"/>
      </a:defRPr>
    </a:lvl3pPr>
    <a:lvl4pPr marL="1496232" algn="l" defTabSz="997488" rtl="0" eaLnBrk="1" latinLnBrk="0" hangingPunct="1">
      <a:defRPr sz="1964" kern="1200">
        <a:solidFill>
          <a:schemeClr val="tx1"/>
        </a:solidFill>
        <a:latin typeface="+mn-lt"/>
        <a:ea typeface="+mn-ea"/>
        <a:cs typeface="+mn-cs"/>
      </a:defRPr>
    </a:lvl4pPr>
    <a:lvl5pPr marL="1994976" algn="l" defTabSz="997488" rtl="0" eaLnBrk="1" latinLnBrk="0" hangingPunct="1">
      <a:defRPr sz="1964" kern="1200">
        <a:solidFill>
          <a:schemeClr val="tx1"/>
        </a:solidFill>
        <a:latin typeface="+mn-lt"/>
        <a:ea typeface="+mn-ea"/>
        <a:cs typeface="+mn-cs"/>
      </a:defRPr>
    </a:lvl5pPr>
    <a:lvl6pPr marL="2493719" algn="l" defTabSz="997488" rtl="0" eaLnBrk="1" latinLnBrk="0" hangingPunct="1">
      <a:defRPr sz="1964" kern="1200">
        <a:solidFill>
          <a:schemeClr val="tx1"/>
        </a:solidFill>
        <a:latin typeface="+mn-lt"/>
        <a:ea typeface="+mn-ea"/>
        <a:cs typeface="+mn-cs"/>
      </a:defRPr>
    </a:lvl6pPr>
    <a:lvl7pPr marL="2992463" algn="l" defTabSz="997488" rtl="0" eaLnBrk="1" latinLnBrk="0" hangingPunct="1">
      <a:defRPr sz="1964" kern="1200">
        <a:solidFill>
          <a:schemeClr val="tx1"/>
        </a:solidFill>
        <a:latin typeface="+mn-lt"/>
        <a:ea typeface="+mn-ea"/>
        <a:cs typeface="+mn-cs"/>
      </a:defRPr>
    </a:lvl7pPr>
    <a:lvl8pPr marL="3491207" algn="l" defTabSz="997488" rtl="0" eaLnBrk="1" latinLnBrk="0" hangingPunct="1">
      <a:defRPr sz="1964" kern="1200">
        <a:solidFill>
          <a:schemeClr val="tx1"/>
        </a:solidFill>
        <a:latin typeface="+mn-lt"/>
        <a:ea typeface="+mn-ea"/>
        <a:cs typeface="+mn-cs"/>
      </a:defRPr>
    </a:lvl8pPr>
    <a:lvl9pPr marL="3989950" algn="l" defTabSz="997488" rtl="0" eaLnBrk="1" latinLnBrk="0" hangingPunct="1">
      <a:defRPr sz="196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mabindu Lakkaraju" initials="HL" lastIdx="2" clrIdx="0">
    <p:extLst>
      <p:ext uri="{19B8F6BF-5375-455C-9EA6-DF929625EA0E}">
        <p15:presenceInfo xmlns:p15="http://schemas.microsoft.com/office/powerpoint/2012/main" userId="d4f5708edf88dd9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92D050"/>
    <a:srgbClr val="F04054"/>
    <a:srgbClr val="2B5D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83" autoAdjust="0"/>
    <p:restoredTop sz="88682" autoAdjust="0"/>
  </p:normalViewPr>
  <p:slideViewPr>
    <p:cSldViewPr>
      <p:cViewPr varScale="1">
        <p:scale>
          <a:sx n="115" d="100"/>
          <a:sy n="115" d="100"/>
        </p:scale>
        <p:origin x="1400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048" cy="468803"/>
          </a:xfrm>
          <a:prstGeom prst="rect">
            <a:avLst/>
          </a:prstGeom>
        </p:spPr>
        <p:txBody>
          <a:bodyPr vert="horz" lIns="89136" tIns="44568" rIns="89136" bIns="4456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2886" y="0"/>
            <a:ext cx="3078048" cy="468803"/>
          </a:xfrm>
          <a:prstGeom prst="rect">
            <a:avLst/>
          </a:prstGeom>
        </p:spPr>
        <p:txBody>
          <a:bodyPr vert="horz" lIns="89136" tIns="44568" rIns="89136" bIns="44568" rtlCol="0"/>
          <a:lstStyle>
            <a:lvl1pPr algn="r">
              <a:defRPr sz="1200"/>
            </a:lvl1pPr>
          </a:lstStyle>
          <a:p>
            <a:fld id="{A059EB13-F83B-439E-B541-137B395113DC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8121"/>
            <a:ext cx="3078048" cy="468803"/>
          </a:xfrm>
          <a:prstGeom prst="rect">
            <a:avLst/>
          </a:prstGeom>
        </p:spPr>
        <p:txBody>
          <a:bodyPr vert="horz" lIns="89136" tIns="44568" rIns="89136" bIns="4456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2886" y="8918121"/>
            <a:ext cx="3078048" cy="468803"/>
          </a:xfrm>
          <a:prstGeom prst="rect">
            <a:avLst/>
          </a:prstGeom>
        </p:spPr>
        <p:txBody>
          <a:bodyPr vert="horz" lIns="89136" tIns="44568" rIns="89136" bIns="44568" rtlCol="0" anchor="b"/>
          <a:lstStyle>
            <a:lvl1pPr algn="r">
              <a:defRPr sz="1200"/>
            </a:lvl1pPr>
          </a:lstStyle>
          <a:p>
            <a:fld id="{95110695-805E-45C9-B4FC-13503A102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240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tiff>
</file>

<file path=ppt/media/image36.png>
</file>

<file path=ppt/media/image37.jpe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048" cy="468803"/>
          </a:xfrm>
          <a:prstGeom prst="rect">
            <a:avLst/>
          </a:prstGeom>
        </p:spPr>
        <p:txBody>
          <a:bodyPr vert="horz" lIns="89136" tIns="44568" rIns="89136" bIns="4456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886" y="0"/>
            <a:ext cx="3078048" cy="468803"/>
          </a:xfrm>
          <a:prstGeom prst="rect">
            <a:avLst/>
          </a:prstGeom>
        </p:spPr>
        <p:txBody>
          <a:bodyPr vert="horz" lIns="89136" tIns="44568" rIns="89136" bIns="44568" rtlCol="0"/>
          <a:lstStyle>
            <a:lvl1pPr algn="r">
              <a:defRPr sz="1200"/>
            </a:lvl1pPr>
          </a:lstStyle>
          <a:p>
            <a:fld id="{F5F7BBDC-FCF4-4ABC-A816-1C3BABFDA40B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21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136" tIns="44568" rIns="89136" bIns="4456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557" y="4459837"/>
            <a:ext cx="5681363" cy="4223882"/>
          </a:xfrm>
          <a:prstGeom prst="rect">
            <a:avLst/>
          </a:prstGeom>
        </p:spPr>
        <p:txBody>
          <a:bodyPr vert="horz" lIns="89136" tIns="44568" rIns="89136" bIns="4456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8121"/>
            <a:ext cx="3078048" cy="468803"/>
          </a:xfrm>
          <a:prstGeom prst="rect">
            <a:avLst/>
          </a:prstGeom>
        </p:spPr>
        <p:txBody>
          <a:bodyPr vert="horz" lIns="89136" tIns="44568" rIns="89136" bIns="4456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886" y="8918121"/>
            <a:ext cx="3078048" cy="468803"/>
          </a:xfrm>
          <a:prstGeom prst="rect">
            <a:avLst/>
          </a:prstGeom>
        </p:spPr>
        <p:txBody>
          <a:bodyPr vert="horz" lIns="89136" tIns="44568" rIns="89136" bIns="44568" rtlCol="0" anchor="b"/>
          <a:lstStyle>
            <a:lvl1pPr algn="r">
              <a:defRPr sz="1200"/>
            </a:lvl1pPr>
          </a:lstStyle>
          <a:p>
            <a:fld id="{77E1CAEB-67AD-458E-B98A-1074D66B1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13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7488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1pPr>
    <a:lvl2pPr marL="498743" algn="l" defTabSz="997488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2pPr>
    <a:lvl3pPr marL="997488" algn="l" defTabSz="997488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3pPr>
    <a:lvl4pPr marL="1496232" algn="l" defTabSz="997488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4pPr>
    <a:lvl5pPr marL="1994976" algn="l" defTabSz="997488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5pPr>
    <a:lvl6pPr marL="2493719" algn="l" defTabSz="997488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6pPr>
    <a:lvl7pPr marL="2992463" algn="l" defTabSz="997488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7pPr>
    <a:lvl8pPr marL="3491207" algn="l" defTabSz="997488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8pPr>
    <a:lvl9pPr marL="3989950" algn="l" defTabSz="997488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4913" y="704850"/>
            <a:ext cx="4692650" cy="35210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895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d14b25ca6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d14b25ca6_0_3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gad14b25ca6_0_3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6333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CITATION!!!!!!</a:t>
            </a:r>
            <a:endParaRPr/>
          </a:p>
        </p:txBody>
      </p:sp>
      <p:sp>
        <p:nvSpPr>
          <p:cNvPr id="286" name="Google Shape;28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18976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ad14b25ca6_0_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ad14b25ca6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63564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ad14b25ca6_0_3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ad14b25ca6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88625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ad14b25ca6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ad14b25ca6_0_3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ad14b25ca6_0_3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3942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PICTURES!! </a:t>
            </a:r>
            <a:endParaRPr/>
          </a:p>
        </p:txBody>
      </p:sp>
      <p:sp>
        <p:nvSpPr>
          <p:cNvPr id="115" name="Google Shape;1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9215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ad14b25ca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ad14b25ca6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ad14b25ca6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973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d14b25ca6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d14b25ca6_0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ad14b25ca6_0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0346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14b25ca6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ad14b25ca6_0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ad14b25ca6_0_1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0325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ad14b25ca6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ad14b25ca6_0_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ad14b25ca6_0_1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590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d14b25ca6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ad14b25ca6_0_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ad14b25ca6_0_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0205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ad14b25ca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ad14b25ca6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ad14b25ca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6525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d14b25ca6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ad14b25ca6_0_2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ad14b25ca6_0_2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7685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73378"/>
            <a:ext cx="7772400" cy="1470026"/>
          </a:xfrm>
        </p:spPr>
        <p:txBody>
          <a:bodyPr>
            <a:noAutofit/>
          </a:bodyPr>
          <a:lstStyle>
            <a:lvl1pPr>
              <a:defRPr sz="4443" b="0" cap="none" spc="0">
                <a:ln>
                  <a:noFill/>
                </a:ln>
                <a:solidFill>
                  <a:srgbClr val="C00000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4927601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61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232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848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464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081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69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31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929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00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3"/>
            <a:ext cx="5486400" cy="566740"/>
          </a:xfrm>
        </p:spPr>
        <p:txBody>
          <a:bodyPr anchor="b"/>
          <a:lstStyle>
            <a:lvl1pPr algn="l">
              <a:defRPr sz="201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/>
          <a:lstStyle>
            <a:lvl1pPr marL="0" indent="0">
              <a:buNone/>
              <a:defRPr sz="3231"/>
            </a:lvl1pPr>
            <a:lvl2pPr marL="461621" indent="0">
              <a:buNone/>
              <a:defRPr sz="2827"/>
            </a:lvl2pPr>
            <a:lvl3pPr marL="923244" indent="0">
              <a:buNone/>
              <a:defRPr sz="2423"/>
            </a:lvl3pPr>
            <a:lvl4pPr marL="1384864" indent="0">
              <a:buNone/>
              <a:defRPr sz="2019"/>
            </a:lvl4pPr>
            <a:lvl5pPr marL="1846485" indent="0">
              <a:buNone/>
              <a:defRPr sz="2019"/>
            </a:lvl5pPr>
            <a:lvl6pPr marL="2308107" indent="0">
              <a:buNone/>
              <a:defRPr sz="2019"/>
            </a:lvl6pPr>
            <a:lvl7pPr marL="2769728" indent="0">
              <a:buNone/>
              <a:defRPr sz="2019"/>
            </a:lvl7pPr>
            <a:lvl8pPr marL="3231351" indent="0">
              <a:buNone/>
              <a:defRPr sz="2019"/>
            </a:lvl8pPr>
            <a:lvl9pPr marL="3692971" indent="0">
              <a:buNone/>
              <a:defRPr sz="2019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42"/>
            <a:ext cx="5486400" cy="804864"/>
          </a:xfrm>
        </p:spPr>
        <p:txBody>
          <a:bodyPr/>
          <a:lstStyle>
            <a:lvl1pPr marL="0" indent="0">
              <a:buNone/>
              <a:defRPr sz="1414"/>
            </a:lvl1pPr>
            <a:lvl2pPr marL="461621" indent="0">
              <a:buNone/>
              <a:defRPr sz="1211"/>
            </a:lvl2pPr>
            <a:lvl3pPr marL="923244" indent="0">
              <a:buNone/>
              <a:defRPr sz="1010"/>
            </a:lvl3pPr>
            <a:lvl4pPr marL="1384864" indent="0">
              <a:buNone/>
              <a:defRPr sz="908"/>
            </a:lvl4pPr>
            <a:lvl5pPr marL="1846485" indent="0">
              <a:buNone/>
              <a:defRPr sz="908"/>
            </a:lvl5pPr>
            <a:lvl6pPr marL="2308107" indent="0">
              <a:buNone/>
              <a:defRPr sz="908"/>
            </a:lvl6pPr>
            <a:lvl7pPr marL="2769728" indent="0">
              <a:buNone/>
              <a:defRPr sz="908"/>
            </a:lvl7pPr>
            <a:lvl8pPr marL="3231351" indent="0">
              <a:buNone/>
              <a:defRPr sz="908"/>
            </a:lvl8pPr>
            <a:lvl9pPr marL="3692971" indent="0">
              <a:buNone/>
              <a:defRPr sz="90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62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30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58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144000" cy="1143000"/>
          </a:xfrm>
        </p:spPr>
        <p:txBody>
          <a:bodyPr>
            <a:noAutofit/>
          </a:bodyPr>
          <a:lstStyle>
            <a:lvl1pPr algn="ctr">
              <a:defRPr sz="3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98601"/>
            <a:ext cx="8229600" cy="5181600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1" y="6614897"/>
            <a:ext cx="2133600" cy="161925"/>
          </a:xfrm>
        </p:spPr>
        <p:txBody>
          <a:bodyPr/>
          <a:lstStyle>
            <a:lvl1pPr>
              <a:defRPr sz="908">
                <a:solidFill>
                  <a:schemeClr val="tx1"/>
                </a:solidFill>
              </a:defRPr>
            </a:lvl1pPr>
          </a:lstStyle>
          <a:p>
            <a:fld id="{4D267013-DFFC-4352-B274-32112D0CCE1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" y="1143000"/>
            <a:ext cx="9144000" cy="0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866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7"/>
            <a:ext cx="7772400" cy="1362075"/>
          </a:xfrm>
        </p:spPr>
        <p:txBody>
          <a:bodyPr anchor="t"/>
          <a:lstStyle>
            <a:lvl1pPr algn="l">
              <a:defRPr sz="4039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6"/>
          </a:xfrm>
        </p:spPr>
        <p:txBody>
          <a:bodyPr anchor="b"/>
          <a:lstStyle>
            <a:lvl1pPr marL="0" indent="0">
              <a:buNone/>
              <a:defRPr sz="2019">
                <a:solidFill>
                  <a:schemeClr val="tx1">
                    <a:tint val="75000"/>
                  </a:schemeClr>
                </a:solidFill>
              </a:defRPr>
            </a:lvl1pPr>
            <a:lvl2pPr marL="461621" indent="0">
              <a:buNone/>
              <a:defRPr sz="1817">
                <a:solidFill>
                  <a:schemeClr val="tx1">
                    <a:tint val="75000"/>
                  </a:schemeClr>
                </a:solidFill>
              </a:defRPr>
            </a:lvl2pPr>
            <a:lvl3pPr marL="923244" indent="0">
              <a:buNone/>
              <a:defRPr sz="1615">
                <a:solidFill>
                  <a:schemeClr val="tx1">
                    <a:tint val="75000"/>
                  </a:schemeClr>
                </a:solidFill>
              </a:defRPr>
            </a:lvl3pPr>
            <a:lvl4pPr marL="1384864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4pPr>
            <a:lvl5pPr marL="1846485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5pPr>
            <a:lvl6pPr marL="2308107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6pPr>
            <a:lvl7pPr marL="2769728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7pPr>
            <a:lvl8pPr marL="3231351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8pPr>
            <a:lvl9pPr marL="3692971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80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7"/>
            <a:ext cx="4038600" cy="5080000"/>
          </a:xfrm>
        </p:spPr>
        <p:txBody>
          <a:bodyPr/>
          <a:lstStyle>
            <a:lvl1pPr>
              <a:defRPr sz="2827"/>
            </a:lvl1pPr>
            <a:lvl2pPr>
              <a:defRPr sz="2423"/>
            </a:lvl2pPr>
            <a:lvl3pPr>
              <a:defRPr sz="2019"/>
            </a:lvl3pPr>
            <a:lvl4pPr>
              <a:defRPr sz="1817"/>
            </a:lvl4pPr>
            <a:lvl5pPr>
              <a:defRPr sz="1817"/>
            </a:lvl5pPr>
            <a:lvl6pPr>
              <a:defRPr sz="1817"/>
            </a:lvl6pPr>
            <a:lvl7pPr>
              <a:defRPr sz="1817"/>
            </a:lvl7pPr>
            <a:lvl8pPr>
              <a:defRPr sz="1817"/>
            </a:lvl8pPr>
            <a:lvl9pPr>
              <a:defRPr sz="181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1" y="1600207"/>
            <a:ext cx="4038600" cy="5080000"/>
          </a:xfrm>
        </p:spPr>
        <p:txBody>
          <a:bodyPr/>
          <a:lstStyle>
            <a:lvl1pPr>
              <a:defRPr sz="2827"/>
            </a:lvl1pPr>
            <a:lvl2pPr>
              <a:defRPr sz="2423"/>
            </a:lvl2pPr>
            <a:lvl3pPr>
              <a:defRPr sz="2019"/>
            </a:lvl3pPr>
            <a:lvl4pPr>
              <a:defRPr sz="1817"/>
            </a:lvl4pPr>
            <a:lvl5pPr>
              <a:defRPr sz="1817"/>
            </a:lvl5pPr>
            <a:lvl6pPr>
              <a:defRPr sz="1817"/>
            </a:lvl6pPr>
            <a:lvl7pPr>
              <a:defRPr sz="1817"/>
            </a:lvl7pPr>
            <a:lvl8pPr>
              <a:defRPr sz="1817"/>
            </a:lvl8pPr>
            <a:lvl9pPr>
              <a:defRPr sz="181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" y="1295400"/>
            <a:ext cx="9144000" cy="0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736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4" y="1784356"/>
            <a:ext cx="4040188" cy="689114"/>
          </a:xfrm>
        </p:spPr>
        <p:txBody>
          <a:bodyPr anchor="b"/>
          <a:lstStyle>
            <a:lvl1pPr marL="0" indent="0">
              <a:buNone/>
              <a:defRPr sz="2423" b="1"/>
            </a:lvl1pPr>
            <a:lvl2pPr marL="461621" indent="0">
              <a:buNone/>
              <a:defRPr sz="2019" b="1"/>
            </a:lvl2pPr>
            <a:lvl3pPr marL="923244" indent="0">
              <a:buNone/>
              <a:defRPr sz="1817" b="1"/>
            </a:lvl3pPr>
            <a:lvl4pPr marL="1384864" indent="0">
              <a:buNone/>
              <a:defRPr sz="1615" b="1"/>
            </a:lvl4pPr>
            <a:lvl5pPr marL="1846485" indent="0">
              <a:buNone/>
              <a:defRPr sz="1615" b="1"/>
            </a:lvl5pPr>
            <a:lvl6pPr marL="2308107" indent="0">
              <a:buNone/>
              <a:defRPr sz="1615" b="1"/>
            </a:lvl6pPr>
            <a:lvl7pPr marL="2769728" indent="0">
              <a:buNone/>
              <a:defRPr sz="1615" b="1"/>
            </a:lvl7pPr>
            <a:lvl8pPr marL="3231351" indent="0">
              <a:buNone/>
              <a:defRPr sz="1615" b="1"/>
            </a:lvl8pPr>
            <a:lvl9pPr marL="3692971" indent="0">
              <a:buNone/>
              <a:defRPr sz="1615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4" y="2424114"/>
            <a:ext cx="4040188" cy="4256088"/>
          </a:xfrm>
        </p:spPr>
        <p:txBody>
          <a:bodyPr/>
          <a:lstStyle>
            <a:lvl1pPr>
              <a:defRPr sz="2423"/>
            </a:lvl1pPr>
            <a:lvl2pPr>
              <a:defRPr sz="2019"/>
            </a:lvl2pPr>
            <a:lvl3pPr>
              <a:defRPr sz="1817"/>
            </a:lvl3pPr>
            <a:lvl4pPr>
              <a:defRPr sz="1615"/>
            </a:lvl4pPr>
            <a:lvl5pPr>
              <a:defRPr sz="1615"/>
            </a:lvl5pPr>
            <a:lvl6pPr>
              <a:defRPr sz="1615"/>
            </a:lvl6pPr>
            <a:lvl7pPr>
              <a:defRPr sz="1615"/>
            </a:lvl7pPr>
            <a:lvl8pPr>
              <a:defRPr sz="1615"/>
            </a:lvl8pPr>
            <a:lvl9pPr>
              <a:defRPr sz="161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6" y="1784356"/>
            <a:ext cx="4041774" cy="689114"/>
          </a:xfrm>
        </p:spPr>
        <p:txBody>
          <a:bodyPr anchor="b"/>
          <a:lstStyle>
            <a:lvl1pPr marL="0" indent="0">
              <a:buNone/>
              <a:defRPr sz="2423" b="1"/>
            </a:lvl1pPr>
            <a:lvl2pPr marL="461621" indent="0">
              <a:buNone/>
              <a:defRPr sz="2019" b="1"/>
            </a:lvl2pPr>
            <a:lvl3pPr marL="923244" indent="0">
              <a:buNone/>
              <a:defRPr sz="1817" b="1"/>
            </a:lvl3pPr>
            <a:lvl4pPr marL="1384864" indent="0">
              <a:buNone/>
              <a:defRPr sz="1615" b="1"/>
            </a:lvl4pPr>
            <a:lvl5pPr marL="1846485" indent="0">
              <a:buNone/>
              <a:defRPr sz="1615" b="1"/>
            </a:lvl5pPr>
            <a:lvl6pPr marL="2308107" indent="0">
              <a:buNone/>
              <a:defRPr sz="1615" b="1"/>
            </a:lvl6pPr>
            <a:lvl7pPr marL="2769728" indent="0">
              <a:buNone/>
              <a:defRPr sz="1615" b="1"/>
            </a:lvl7pPr>
            <a:lvl8pPr marL="3231351" indent="0">
              <a:buNone/>
              <a:defRPr sz="1615" b="1"/>
            </a:lvl8pPr>
            <a:lvl9pPr marL="3692971" indent="0">
              <a:buNone/>
              <a:defRPr sz="16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6" y="2424114"/>
            <a:ext cx="4041774" cy="4256088"/>
          </a:xfrm>
        </p:spPr>
        <p:txBody>
          <a:bodyPr/>
          <a:lstStyle>
            <a:lvl1pPr>
              <a:defRPr sz="2423"/>
            </a:lvl1pPr>
            <a:lvl2pPr>
              <a:defRPr sz="2019"/>
            </a:lvl2pPr>
            <a:lvl3pPr>
              <a:defRPr sz="1817"/>
            </a:lvl3pPr>
            <a:lvl4pPr>
              <a:defRPr sz="1615"/>
            </a:lvl4pPr>
            <a:lvl5pPr>
              <a:defRPr sz="1615"/>
            </a:lvl5pPr>
            <a:lvl6pPr>
              <a:defRPr sz="1615"/>
            </a:lvl6pPr>
            <a:lvl7pPr>
              <a:defRPr sz="1615"/>
            </a:lvl7pPr>
            <a:lvl8pPr>
              <a:defRPr sz="1615"/>
            </a:lvl8pPr>
            <a:lvl9pPr>
              <a:defRPr sz="161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" y="1295400"/>
            <a:ext cx="9144000" cy="0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750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" y="1295400"/>
            <a:ext cx="9144000" cy="0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07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91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572488"/>
            <a:ext cx="2895600" cy="161925"/>
          </a:xfrm>
        </p:spPr>
        <p:txBody>
          <a:bodyPr/>
          <a:lstStyle/>
          <a:p>
            <a:r>
              <a:rPr lang="en-US" dirty="0"/>
              <a:t>Mobilize NIH Meeting, August 2017                                                       Stanford University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1" y="6636097"/>
            <a:ext cx="2133600" cy="161925"/>
          </a:xfrm>
        </p:spPr>
        <p:txBody>
          <a:bodyPr/>
          <a:lstStyle>
            <a:lvl1pPr>
              <a:defRPr sz="908">
                <a:solidFill>
                  <a:schemeClr val="tx1"/>
                </a:solidFill>
              </a:defRPr>
            </a:lvl1pPr>
          </a:lstStyle>
          <a:p>
            <a:fld id="{4D267013-DFFC-4352-B274-32112D0CCE1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347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9" y="273056"/>
            <a:ext cx="3008313" cy="1162051"/>
          </a:xfrm>
        </p:spPr>
        <p:txBody>
          <a:bodyPr anchor="b"/>
          <a:lstStyle>
            <a:lvl1pPr algn="l">
              <a:defRPr sz="201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7" y="273057"/>
            <a:ext cx="5111751" cy="5853114"/>
          </a:xfrm>
        </p:spPr>
        <p:txBody>
          <a:bodyPr/>
          <a:lstStyle>
            <a:lvl1pPr>
              <a:defRPr sz="3231"/>
            </a:lvl1pPr>
            <a:lvl2pPr>
              <a:defRPr sz="2827"/>
            </a:lvl2pPr>
            <a:lvl3pPr>
              <a:defRPr sz="2423"/>
            </a:lvl3pPr>
            <a:lvl4pPr>
              <a:defRPr sz="2019"/>
            </a:lvl4pPr>
            <a:lvl5pPr>
              <a:defRPr sz="2019"/>
            </a:lvl5pPr>
            <a:lvl6pPr>
              <a:defRPr sz="2019"/>
            </a:lvl6pPr>
            <a:lvl7pPr>
              <a:defRPr sz="2019"/>
            </a:lvl7pPr>
            <a:lvl8pPr>
              <a:defRPr sz="2019"/>
            </a:lvl8pPr>
            <a:lvl9pPr>
              <a:defRPr sz="201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9" y="1435103"/>
            <a:ext cx="3008313" cy="4691064"/>
          </a:xfrm>
        </p:spPr>
        <p:txBody>
          <a:bodyPr/>
          <a:lstStyle>
            <a:lvl1pPr marL="0" indent="0">
              <a:buNone/>
              <a:defRPr sz="1414"/>
            </a:lvl1pPr>
            <a:lvl2pPr marL="461621" indent="0">
              <a:buNone/>
              <a:defRPr sz="1211"/>
            </a:lvl2pPr>
            <a:lvl3pPr marL="923244" indent="0">
              <a:buNone/>
              <a:defRPr sz="1010"/>
            </a:lvl3pPr>
            <a:lvl4pPr marL="1384864" indent="0">
              <a:buNone/>
              <a:defRPr sz="908"/>
            </a:lvl4pPr>
            <a:lvl5pPr marL="1846485" indent="0">
              <a:buNone/>
              <a:defRPr sz="908"/>
            </a:lvl5pPr>
            <a:lvl6pPr marL="2308107" indent="0">
              <a:buNone/>
              <a:defRPr sz="908"/>
            </a:lvl6pPr>
            <a:lvl7pPr marL="2769728" indent="0">
              <a:buNone/>
              <a:defRPr sz="908"/>
            </a:lvl7pPr>
            <a:lvl8pPr marL="3231351" indent="0">
              <a:buNone/>
              <a:defRPr sz="908"/>
            </a:lvl8pPr>
            <a:lvl9pPr marL="3692971" indent="0">
              <a:buNone/>
              <a:defRPr sz="90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76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498601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710306"/>
            <a:ext cx="2133600" cy="1619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7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710306"/>
            <a:ext cx="2895600" cy="1619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7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Mobilize NIH Meeting, August 2017                                                       Stanford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1" y="6710306"/>
            <a:ext cx="2133600" cy="1619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7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4D267013-DFFC-4352-B274-32112D0CCE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604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23244" rtl="0" eaLnBrk="1" latinLnBrk="0" hangingPunct="1">
        <a:spcBef>
          <a:spcPct val="0"/>
        </a:spcBef>
        <a:buNone/>
        <a:defRPr sz="4039" b="0" i="0" kern="1200" cap="none" spc="0">
          <a:ln>
            <a:noFill/>
          </a:ln>
          <a:solidFill>
            <a:srgbClr val="C00000"/>
          </a:solidFill>
          <a:effectLst/>
          <a:latin typeface="Helvetica Neue Light" charset="0"/>
          <a:ea typeface="Helvetica Neue Light" charset="0"/>
          <a:cs typeface="Helvetica Neue Light" charset="0"/>
        </a:defRPr>
      </a:lvl1pPr>
    </p:titleStyle>
    <p:bodyStyle>
      <a:lvl1pPr marL="346216" indent="-346216" algn="l" defTabSz="923244" rtl="0" eaLnBrk="1" latinLnBrk="0" hangingPunct="1">
        <a:spcBef>
          <a:spcPct val="20000"/>
        </a:spcBef>
        <a:buClr>
          <a:srgbClr val="C00000"/>
        </a:buClr>
        <a:buFont typeface="Wingdings" pitchFamily="2" charset="2"/>
        <a:buChar char="§"/>
        <a:defRPr lang="en-US" sz="2827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1pPr>
      <a:lvl2pPr marL="750134" indent="-288514" algn="l" defTabSz="923244" rtl="0" eaLnBrk="1" latinLnBrk="0" hangingPunct="1">
        <a:spcBef>
          <a:spcPct val="20000"/>
        </a:spcBef>
        <a:buClr>
          <a:srgbClr val="C00000"/>
        </a:buClr>
        <a:buFont typeface="Wingdings" charset="2"/>
        <a:buChar char="§"/>
        <a:defRPr lang="en-US" sz="2423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2pPr>
      <a:lvl3pPr marL="1154053" indent="-230811" algn="l" defTabSz="923244" rtl="0" eaLnBrk="1" latinLnBrk="0" hangingPunct="1">
        <a:spcBef>
          <a:spcPct val="20000"/>
        </a:spcBef>
        <a:buClr>
          <a:srgbClr val="C00000"/>
        </a:buClr>
        <a:buFont typeface="Wingdings" charset="2"/>
        <a:buChar char="§"/>
        <a:defRPr lang="en-US" sz="2019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3pPr>
      <a:lvl4pPr marL="1615675" indent="-230811" algn="l" defTabSz="923244" rtl="0" eaLnBrk="1" latinLnBrk="0" hangingPunct="1">
        <a:spcBef>
          <a:spcPct val="20000"/>
        </a:spcBef>
        <a:buFont typeface="Arial" pitchFamily="34" charset="0"/>
        <a:buChar char="–"/>
        <a:defRPr lang="en-US" sz="1817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4pPr>
      <a:lvl5pPr marL="2077297" indent="-230811" algn="l" defTabSz="923244" rtl="0" eaLnBrk="1" latinLnBrk="0" hangingPunct="1">
        <a:spcBef>
          <a:spcPct val="20000"/>
        </a:spcBef>
        <a:buFont typeface="Arial" pitchFamily="34" charset="0"/>
        <a:buChar char="»"/>
        <a:defRPr lang="en-US" sz="1817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5pPr>
      <a:lvl6pPr marL="2538919" indent="-230811" algn="l" defTabSz="923244" rtl="0" eaLnBrk="1" latinLnBrk="0" hangingPunct="1">
        <a:spcBef>
          <a:spcPct val="20000"/>
        </a:spcBef>
        <a:buFont typeface="Arial" pitchFamily="34" charset="0"/>
        <a:buChar char="•"/>
        <a:defRPr sz="1010" kern="1200">
          <a:solidFill>
            <a:schemeClr val="tx1"/>
          </a:solidFill>
          <a:latin typeface="+mn-lt"/>
          <a:ea typeface="+mn-ea"/>
          <a:cs typeface="+mn-cs"/>
        </a:defRPr>
      </a:lvl6pPr>
      <a:lvl7pPr marL="3000539" indent="-230811" algn="l" defTabSz="923244" rtl="0" eaLnBrk="1" latinLnBrk="0" hangingPunct="1">
        <a:spcBef>
          <a:spcPct val="20000"/>
        </a:spcBef>
        <a:buFont typeface="Arial" pitchFamily="34" charset="0"/>
        <a:buChar char="•"/>
        <a:defRPr sz="2019" kern="1200">
          <a:solidFill>
            <a:schemeClr val="tx1"/>
          </a:solidFill>
          <a:latin typeface="+mn-lt"/>
          <a:ea typeface="+mn-ea"/>
          <a:cs typeface="+mn-cs"/>
        </a:defRPr>
      </a:lvl7pPr>
      <a:lvl8pPr marL="3462160" indent="-230811" algn="l" defTabSz="923244" rtl="0" eaLnBrk="1" latinLnBrk="0" hangingPunct="1">
        <a:spcBef>
          <a:spcPct val="20000"/>
        </a:spcBef>
        <a:buFont typeface="Arial" pitchFamily="34" charset="0"/>
        <a:buChar char="•"/>
        <a:defRPr sz="2019" kern="1200">
          <a:solidFill>
            <a:schemeClr val="tx1"/>
          </a:solidFill>
          <a:latin typeface="+mn-lt"/>
          <a:ea typeface="+mn-ea"/>
          <a:cs typeface="+mn-cs"/>
        </a:defRPr>
      </a:lvl8pPr>
      <a:lvl9pPr marL="3923783" indent="-230811" algn="l" defTabSz="923244" rtl="0" eaLnBrk="1" latinLnBrk="0" hangingPunct="1">
        <a:spcBef>
          <a:spcPct val="20000"/>
        </a:spcBef>
        <a:buFont typeface="Arial" pitchFamily="34" charset="0"/>
        <a:buChar char="•"/>
        <a:defRPr sz="201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23244" rtl="0" eaLnBrk="1" latinLnBrk="0" hangingPunct="1">
        <a:defRPr sz="1817" kern="1200">
          <a:solidFill>
            <a:schemeClr val="tx1"/>
          </a:solidFill>
          <a:latin typeface="+mn-lt"/>
          <a:ea typeface="+mn-ea"/>
          <a:cs typeface="+mn-cs"/>
        </a:defRPr>
      </a:lvl1pPr>
      <a:lvl2pPr marL="461621" algn="l" defTabSz="923244" rtl="0" eaLnBrk="1" latinLnBrk="0" hangingPunct="1">
        <a:defRPr sz="1817" kern="1200">
          <a:solidFill>
            <a:schemeClr val="tx1"/>
          </a:solidFill>
          <a:latin typeface="+mn-lt"/>
          <a:ea typeface="+mn-ea"/>
          <a:cs typeface="+mn-cs"/>
        </a:defRPr>
      </a:lvl2pPr>
      <a:lvl3pPr marL="923244" algn="l" defTabSz="923244" rtl="0" eaLnBrk="1" latinLnBrk="0" hangingPunct="1">
        <a:defRPr sz="1817" kern="1200">
          <a:solidFill>
            <a:schemeClr val="tx1"/>
          </a:solidFill>
          <a:latin typeface="+mn-lt"/>
          <a:ea typeface="+mn-ea"/>
          <a:cs typeface="+mn-cs"/>
        </a:defRPr>
      </a:lvl3pPr>
      <a:lvl4pPr marL="1384864" algn="l" defTabSz="923244" rtl="0" eaLnBrk="1" latinLnBrk="0" hangingPunct="1">
        <a:defRPr sz="1817" kern="1200">
          <a:solidFill>
            <a:schemeClr val="tx1"/>
          </a:solidFill>
          <a:latin typeface="+mn-lt"/>
          <a:ea typeface="+mn-ea"/>
          <a:cs typeface="+mn-cs"/>
        </a:defRPr>
      </a:lvl4pPr>
      <a:lvl5pPr marL="1846485" algn="l" defTabSz="923244" rtl="0" eaLnBrk="1" latinLnBrk="0" hangingPunct="1">
        <a:defRPr sz="1817" kern="1200">
          <a:solidFill>
            <a:schemeClr val="tx1"/>
          </a:solidFill>
          <a:latin typeface="+mn-lt"/>
          <a:ea typeface="+mn-ea"/>
          <a:cs typeface="+mn-cs"/>
        </a:defRPr>
      </a:lvl5pPr>
      <a:lvl6pPr marL="2308107" algn="l" defTabSz="923244" rtl="0" eaLnBrk="1" latinLnBrk="0" hangingPunct="1"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69728" algn="l" defTabSz="923244" rtl="0" eaLnBrk="1" latinLnBrk="0" hangingPunct="1"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231351" algn="l" defTabSz="923244" rtl="0" eaLnBrk="1" latinLnBrk="0" hangingPunct="1"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692971" algn="l" defTabSz="923244" rtl="0" eaLnBrk="1" latinLnBrk="0" hangingPunct="1"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hyperlink" Target="https://arxiv.org/abs/1606.03490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1606.03490" TargetMode="External"/><Relationship Id="rId3" Type="http://schemas.openxmlformats.org/officeDocument/2006/relationships/image" Target="../media/image1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5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6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hyperlink" Target="https://arxiv.org/search/cs?searchtype=author&amp;query=Cire%C5%9Fan%2C+D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606.05386" TargetMode="Externa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anvas.harvard.edu/courses/68154/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6647" y="1189749"/>
            <a:ext cx="7690705" cy="1961783"/>
          </a:xfrm>
        </p:spPr>
        <p:txBody>
          <a:bodyPr>
            <a:noAutofit/>
          </a:bodyPr>
          <a:lstStyle/>
          <a:p>
            <a:r>
              <a:rPr lang="en-US" sz="3534" dirty="0"/>
              <a:t>CS282BR: Topics in Machine Learning</a:t>
            </a:r>
            <a:br>
              <a:rPr lang="en-US" sz="3534" dirty="0"/>
            </a:br>
            <a:r>
              <a:rPr lang="en-US" sz="3534" dirty="0"/>
              <a:t>Interpretability and </a:t>
            </a:r>
            <a:r>
              <a:rPr lang="en-US" sz="3534" dirty="0" err="1"/>
              <a:t>Explainability</a:t>
            </a:r>
            <a:endParaRPr lang="en-US" sz="3534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724400"/>
            <a:ext cx="8839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0000F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Hima</a:t>
            </a:r>
            <a:r>
              <a:rPr lang="en-US" sz="3200" dirty="0">
                <a:solidFill>
                  <a:srgbClr val="0000F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Lakkaraju</a:t>
            </a:r>
          </a:p>
          <a:p>
            <a:endParaRPr lang="en-US" sz="2800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800" dirty="0">
                <a:solidFill>
                  <a:srgbClr val="C00000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Assistant Professor </a:t>
            </a:r>
          </a:p>
          <a:p>
            <a:r>
              <a:rPr lang="en-US" sz="2800" dirty="0">
                <a:solidFill>
                  <a:srgbClr val="C00000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Harvard Business School + Computer Science</a:t>
            </a:r>
          </a:p>
          <a:p>
            <a:endParaRPr lang="en-US" sz="2800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3200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3200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32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>
          <a:xfrm>
            <a:off x="76200" y="4429125"/>
            <a:ext cx="8991600" cy="0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60074"/>
      </p:ext>
    </p:extLst>
  </p:cSld>
  <p:clrMapOvr>
    <a:masterClrMapping/>
  </p:clrMapOvr>
  <p:transition advTm="16244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90DB2-E572-5A4E-9C1E-9E5B16D58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91099-A8B1-4C4B-9713-9152B6794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Biggest component of the course</a:t>
            </a:r>
          </a:p>
          <a:p>
            <a:endParaRPr lang="en-US" dirty="0"/>
          </a:p>
          <a:p>
            <a:r>
              <a:rPr lang="en-US" dirty="0"/>
              <a:t>We will release:</a:t>
            </a:r>
          </a:p>
          <a:p>
            <a:pPr lvl="1"/>
            <a:r>
              <a:rPr lang="en-US" dirty="0"/>
              <a:t>a list of problem statements next week, </a:t>
            </a:r>
          </a:p>
          <a:p>
            <a:pPr lvl="1"/>
            <a:r>
              <a:rPr lang="en-US" dirty="0"/>
              <a:t>all the final project reports from last year’s course</a:t>
            </a:r>
          </a:p>
          <a:p>
            <a:endParaRPr lang="en-US" dirty="0"/>
          </a:p>
          <a:p>
            <a:r>
              <a:rPr lang="en-US" dirty="0"/>
              <a:t>You can either work on the problem statements we provide, or come up with your own</a:t>
            </a:r>
          </a:p>
          <a:p>
            <a:endParaRPr lang="en-US" dirty="0"/>
          </a:p>
          <a:p>
            <a:r>
              <a:rPr lang="en-US" dirty="0"/>
              <a:t>Note that all </a:t>
            </a:r>
            <a:r>
              <a:rPr lang="en-US" dirty="0">
                <a:solidFill>
                  <a:srgbClr val="0000FF"/>
                </a:solidFill>
              </a:rPr>
              <a:t>problem statements need to be approved </a:t>
            </a:r>
            <a:r>
              <a:rPr lang="en-US" dirty="0"/>
              <a:t>by our teaching team</a:t>
            </a:r>
          </a:p>
          <a:p>
            <a:pPr lvl="1"/>
            <a:r>
              <a:rPr lang="en-US" dirty="0"/>
              <a:t>Please talk to us before submitting your proposal and make sure we approve the problem</a:t>
            </a:r>
          </a:p>
          <a:p>
            <a:pPr lvl="1"/>
            <a:r>
              <a:rPr lang="en-US" dirty="0"/>
              <a:t>Otherwise, you may be asked to change your problem/rewrite your proposal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7B7DC-FF5E-5145-A0B6-4D9B4D151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7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1FA65-7650-FF48-8C91-FA14F6D37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Milestones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38679-59E5-C047-A8E2-CE3AFE515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464" y="1288148"/>
            <a:ext cx="8229600" cy="5181600"/>
          </a:xfrm>
        </p:spPr>
        <p:txBody>
          <a:bodyPr>
            <a:normAutofit fontScale="92500" lnSpcReduction="10000"/>
          </a:bodyPr>
          <a:lstStyle/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Proposal </a:t>
            </a:r>
            <a:r>
              <a:rPr lang="en-US" dirty="0"/>
              <a:t>(10%)</a:t>
            </a:r>
          </a:p>
          <a:p>
            <a:pPr lvl="1"/>
            <a:r>
              <a:rPr lang="en-US" dirty="0"/>
              <a:t>2 page overview of your project direction</a:t>
            </a:r>
          </a:p>
          <a:p>
            <a:pPr lvl="1"/>
            <a:r>
              <a:rPr lang="en-US" dirty="0"/>
              <a:t>What is the problem? </a:t>
            </a:r>
          </a:p>
          <a:p>
            <a:pPr lvl="1"/>
            <a:r>
              <a:rPr lang="en-US" dirty="0"/>
              <a:t>Why haven’t prior works solved it?</a:t>
            </a:r>
          </a:p>
          <a:p>
            <a:pPr lvl="1"/>
            <a:r>
              <a:rPr lang="en-US" dirty="0"/>
              <a:t>How do you propose to solve it?</a:t>
            </a:r>
          </a:p>
          <a:p>
            <a:pPr lvl="1"/>
            <a:r>
              <a:rPr lang="en-US" dirty="0"/>
              <a:t>How will you measure success? </a:t>
            </a:r>
          </a:p>
          <a:p>
            <a:pPr lvl="1"/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rgbClr val="0000FF"/>
                </a:solidFill>
              </a:rPr>
              <a:t>Baseline Implementation </a:t>
            </a:r>
            <a:r>
              <a:rPr lang="en-US" dirty="0"/>
              <a:t>(10%)</a:t>
            </a:r>
          </a:p>
          <a:p>
            <a:pPr lvl="1"/>
            <a:r>
              <a:rPr lang="en-US" dirty="0"/>
              <a:t>Implement a baseline for your project</a:t>
            </a:r>
          </a:p>
          <a:p>
            <a:pPr lvl="1"/>
            <a:r>
              <a:rPr lang="en-US" dirty="0"/>
              <a:t>(Preferably) one of the papers in the course</a:t>
            </a:r>
          </a:p>
          <a:p>
            <a:pPr lvl="1"/>
            <a:r>
              <a:rPr lang="en-US" dirty="0"/>
              <a:t>Implement the paper’s core methodology, reproduce results, critique it and discuss how you would improve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5B505-F95D-C048-A949-5DEC96E9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355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1FA65-7650-FF48-8C91-FA14F6D37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Milestones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38679-59E5-C047-A8E2-CE3AFE515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464" y="1288148"/>
            <a:ext cx="8229600" cy="5181600"/>
          </a:xfrm>
        </p:spPr>
        <p:txBody>
          <a:bodyPr>
            <a:normAutofit fontScale="92500" lnSpcReduction="10000"/>
          </a:bodyPr>
          <a:lstStyle/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Midterm Progress </a:t>
            </a:r>
            <a:r>
              <a:rPr lang="en-US" dirty="0"/>
              <a:t>(10%)</a:t>
            </a:r>
          </a:p>
          <a:p>
            <a:pPr lvl="1"/>
            <a:r>
              <a:rPr lang="en-US" dirty="0"/>
              <a:t>2 to 3 page update</a:t>
            </a:r>
          </a:p>
          <a:p>
            <a:pPr lvl="1"/>
            <a:r>
              <a:rPr lang="en-US" dirty="0"/>
              <a:t>Formal problem statement</a:t>
            </a:r>
          </a:p>
          <a:p>
            <a:pPr lvl="1"/>
            <a:r>
              <a:rPr lang="en-US" dirty="0"/>
              <a:t>Detailed solution</a:t>
            </a:r>
          </a:p>
          <a:p>
            <a:pPr lvl="1"/>
            <a:r>
              <a:rPr lang="en-US" dirty="0"/>
              <a:t>Preliminary results</a:t>
            </a:r>
          </a:p>
          <a:p>
            <a:pPr lvl="1"/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rgbClr val="0000FF"/>
                </a:solidFill>
              </a:rPr>
              <a:t>Final Report </a:t>
            </a:r>
            <a:r>
              <a:rPr lang="en-US" dirty="0"/>
              <a:t>(20%)</a:t>
            </a:r>
          </a:p>
          <a:p>
            <a:pPr lvl="1"/>
            <a:r>
              <a:rPr lang="en-US" dirty="0"/>
              <a:t>5 to 6 page expanded writeup</a:t>
            </a:r>
          </a:p>
          <a:p>
            <a:pPr lvl="1"/>
            <a:r>
              <a:rPr lang="en-US" dirty="0"/>
              <a:t>Formal problem statement</a:t>
            </a:r>
          </a:p>
          <a:p>
            <a:pPr lvl="1"/>
            <a:r>
              <a:rPr lang="en-US" dirty="0"/>
              <a:t>Detailed solution</a:t>
            </a:r>
          </a:p>
          <a:p>
            <a:pPr lvl="1"/>
            <a:r>
              <a:rPr lang="en-US" dirty="0"/>
              <a:t>Thorough empirical results</a:t>
            </a:r>
          </a:p>
          <a:p>
            <a:pPr lvl="1"/>
            <a:r>
              <a:rPr lang="en-US" dirty="0"/>
              <a:t>Findings and conclusions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5B505-F95D-C048-A949-5DEC96E9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410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6AA8A-4C7D-FA43-B932-E050FD23D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888B7-C844-0D42-AE87-9009E752B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Strong understanding</a:t>
            </a:r>
            <a:r>
              <a:rPr lang="en-US" dirty="0"/>
              <a:t>: Linear algebra, probability, algorithms, machine learning (cs181 or equivalent), programming in python, </a:t>
            </a: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sklearn</a:t>
            </a:r>
            <a:r>
              <a:rPr lang="en-US" dirty="0"/>
              <a:t>; 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Familiarity</a:t>
            </a:r>
            <a:r>
              <a:rPr lang="en-US" dirty="0"/>
              <a:t> with statistics, optimization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41C5D-83F4-484C-A8D9-021F108A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675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BD7C7-73B6-704E-9403-EE0DDFEA9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4191000"/>
            <a:ext cx="7772400" cy="1470026"/>
          </a:xfrm>
        </p:spPr>
        <p:txBody>
          <a:bodyPr/>
          <a:lstStyle/>
          <a:p>
            <a:r>
              <a:rPr lang="en-US" dirty="0"/>
              <a:t>Questions??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50B670-E603-2349-A91D-F913C39D1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914400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195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"/>
          <p:cNvSpPr txBox="1">
            <a:spLocks noGrp="1"/>
          </p:cNvSpPr>
          <p:nvPr>
            <p:ph type="title"/>
          </p:nvPr>
        </p:nvSpPr>
        <p:spPr>
          <a:xfrm>
            <a:off x="567375" y="74451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buClr>
                <a:srgbClr val="0070C0"/>
              </a:buClr>
              <a:buSzPts val="4400"/>
            </a:pPr>
            <a:r>
              <a:rPr lang="en-US" dirty="0"/>
              <a:t>Motivation</a:t>
            </a:r>
            <a:endParaRPr dirty="0"/>
          </a:p>
        </p:txBody>
      </p:sp>
      <p:pic>
        <p:nvPicPr>
          <p:cNvPr id="119" name="Google Shape;11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0269" y="1940531"/>
            <a:ext cx="2501806" cy="1667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"/>
          <p:cNvPicPr preferRelativeResize="0"/>
          <p:nvPr/>
        </p:nvPicPr>
        <p:blipFill rotWithShape="1">
          <a:blip r:embed="rId4">
            <a:alphaModFix/>
          </a:blip>
          <a:srcRect l="26861" r="7"/>
          <a:stretch/>
        </p:blipFill>
        <p:spPr>
          <a:xfrm>
            <a:off x="582637" y="1979035"/>
            <a:ext cx="2501813" cy="1590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7900" y="1827478"/>
            <a:ext cx="2057400" cy="1594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8650" y="3845932"/>
            <a:ext cx="2219212" cy="191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57825" y="3719626"/>
            <a:ext cx="3381488" cy="19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13694" y="3608419"/>
            <a:ext cx="1340381" cy="2009682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1598756" y="2690175"/>
            <a:ext cx="6144975" cy="1776375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225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Machine Learning is EVERYWHERE!!</a:t>
            </a:r>
            <a:endParaRPr sz="225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6" name="Google Shape;126;p2"/>
          <p:cNvSpPr txBox="1"/>
          <p:nvPr/>
        </p:nvSpPr>
        <p:spPr>
          <a:xfrm>
            <a:off x="7010400" y="6324600"/>
            <a:ext cx="20574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r>
              <a:rPr lang="en-US" sz="1473" dirty="0">
                <a:solidFill>
                  <a:srgbClr val="1155CC"/>
                </a:solidFill>
                <a:latin typeface="Cambria"/>
                <a:ea typeface="Cambria"/>
                <a:cs typeface="Cambria"/>
                <a:sym typeface="Cambria"/>
              </a:rPr>
              <a:t>[ Weller</a:t>
            </a:r>
            <a:r>
              <a:rPr lang="en-US" sz="1473" dirty="0">
                <a:solidFill>
                  <a:srgbClr val="1155CC"/>
                </a:solidFill>
                <a:uFill>
                  <a:noFill/>
                </a:uFill>
                <a:latin typeface="Cambria"/>
                <a:ea typeface="Cambria"/>
                <a:cs typeface="Cambria"/>
                <a:sym typeface="Cambria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201</a:t>
            </a:r>
            <a:r>
              <a:rPr lang="en-US" sz="1473" dirty="0">
                <a:solidFill>
                  <a:srgbClr val="1155CC"/>
                </a:solidFill>
                <a:latin typeface="Cambria"/>
                <a:ea typeface="Cambria"/>
                <a:cs typeface="Cambria"/>
                <a:sym typeface="Cambria"/>
              </a:rPr>
              <a:t>7 ]</a:t>
            </a:r>
            <a:endParaRPr sz="1473" dirty="0">
              <a:solidFill>
                <a:srgbClr val="1155C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934777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d14b25ca6_0_50"/>
          <p:cNvSpPr txBox="1">
            <a:spLocks noGrp="1"/>
          </p:cNvSpPr>
          <p:nvPr>
            <p:ph type="title"/>
          </p:nvPr>
        </p:nvSpPr>
        <p:spPr>
          <a:xfrm>
            <a:off x="152400" y="50748"/>
            <a:ext cx="8839200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Motivation: Why Model Understanding?</a:t>
            </a:r>
            <a:endParaRPr dirty="0"/>
          </a:p>
        </p:txBody>
      </p:sp>
      <p:sp>
        <p:nvSpPr>
          <p:cNvPr id="145" name="Google Shape;145;gad14b25ca6_0_50"/>
          <p:cNvSpPr/>
          <p:nvPr/>
        </p:nvSpPr>
        <p:spPr>
          <a:xfrm>
            <a:off x="459734" y="4723745"/>
            <a:ext cx="1389825" cy="549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4A86E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Predictive</a:t>
            </a:r>
            <a:endParaRPr sz="15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Model</a:t>
            </a:r>
            <a:endParaRPr sz="1473"/>
          </a:p>
        </p:txBody>
      </p:sp>
      <p:pic>
        <p:nvPicPr>
          <p:cNvPr id="146" name="Google Shape;146;gad14b25ca6_0_50" descr="Bu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1749" y="4998564"/>
            <a:ext cx="340062" cy="340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ad14b25ca6_0_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804" y="2383246"/>
            <a:ext cx="1033106" cy="1033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ad14b25ca6_0_5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31988" y="3757753"/>
            <a:ext cx="1033106" cy="10331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gad14b25ca6_0_50"/>
          <p:cNvCxnSpPr/>
          <p:nvPr/>
        </p:nvCxnSpPr>
        <p:spPr>
          <a:xfrm>
            <a:off x="1087229" y="3438805"/>
            <a:ext cx="7650" cy="126247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50" name="Google Shape;150;gad14b25ca6_0_50"/>
          <p:cNvSpPr txBox="1"/>
          <p:nvPr/>
        </p:nvSpPr>
        <p:spPr>
          <a:xfrm>
            <a:off x="856819" y="2050425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Input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51" name="Google Shape;151;gad14b25ca6_0_50"/>
          <p:cNvCxnSpPr/>
          <p:nvPr/>
        </p:nvCxnSpPr>
        <p:spPr>
          <a:xfrm rot="10800000" flipH="1">
            <a:off x="1849556" y="4967231"/>
            <a:ext cx="879750" cy="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52" name="Google Shape;152;gad14b25ca6_0_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96569" y="3335465"/>
            <a:ext cx="1726445" cy="172644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ad14b25ca6_0_50"/>
          <p:cNvSpPr txBox="1"/>
          <p:nvPr/>
        </p:nvSpPr>
        <p:spPr>
          <a:xfrm>
            <a:off x="2790760" y="4790869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500">
                <a:latin typeface="Cambria"/>
                <a:ea typeface="Cambria"/>
                <a:cs typeface="Cambria"/>
                <a:sym typeface="Cambria"/>
              </a:rPr>
              <a:t>Prediction = Siberian Husky</a:t>
            </a:r>
            <a:endParaRPr sz="15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4" name="Google Shape;154;gad14b25ca6_0_50"/>
          <p:cNvSpPr txBox="1"/>
          <p:nvPr/>
        </p:nvSpPr>
        <p:spPr>
          <a:xfrm>
            <a:off x="3068325" y="3420647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Model Understanding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5" name="Google Shape;155;gad14b25ca6_0_50"/>
          <p:cNvSpPr/>
          <p:nvPr/>
        </p:nvSpPr>
        <p:spPr>
          <a:xfrm>
            <a:off x="6457950" y="1924481"/>
            <a:ext cx="2213325" cy="1410975"/>
          </a:xfrm>
          <a:prstGeom prst="wedgeEllipseCallout">
            <a:avLst>
              <a:gd name="adj1" fmla="val -57389"/>
              <a:gd name="adj2" fmla="val 6560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This model is relying on incorrect features to make this prediction!! Let me fix the model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6" name="Google Shape;156;gad14b25ca6_0_50"/>
          <p:cNvSpPr/>
          <p:nvPr/>
        </p:nvSpPr>
        <p:spPr>
          <a:xfrm>
            <a:off x="1591744" y="2383238"/>
            <a:ext cx="6144975" cy="1776375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225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Model understanding facilitates debugging.</a:t>
            </a:r>
            <a:endParaRPr sz="225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30154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d14b25ca6_0_75"/>
          <p:cNvSpPr txBox="1">
            <a:spLocks noGrp="1"/>
          </p:cNvSpPr>
          <p:nvPr>
            <p:ph type="title"/>
          </p:nvPr>
        </p:nvSpPr>
        <p:spPr>
          <a:xfrm>
            <a:off x="436144" y="69711"/>
            <a:ext cx="8707856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-US" dirty="0"/>
              <a:t>Motivation: Why Model Understanding?</a:t>
            </a:r>
            <a:endParaRPr dirty="0"/>
          </a:p>
        </p:txBody>
      </p:sp>
      <p:sp>
        <p:nvSpPr>
          <p:cNvPr id="164" name="Google Shape;164;gad14b25ca6_0_75"/>
          <p:cNvSpPr/>
          <p:nvPr/>
        </p:nvSpPr>
        <p:spPr>
          <a:xfrm>
            <a:off x="519490" y="4715945"/>
            <a:ext cx="1389825" cy="549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4A86E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Predictive </a:t>
            </a:r>
            <a:endParaRPr sz="15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Model</a:t>
            </a:r>
            <a:endParaRPr sz="15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65" name="Google Shape;165;gad14b25ca6_0_75" descr="Bu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5018" y="4974602"/>
            <a:ext cx="340062" cy="3400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gad14b25ca6_0_75"/>
          <p:cNvCxnSpPr/>
          <p:nvPr/>
        </p:nvCxnSpPr>
        <p:spPr>
          <a:xfrm>
            <a:off x="1214400" y="3713756"/>
            <a:ext cx="0" cy="89775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67" name="Google Shape;167;gad14b25ca6_0_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4" y="2604487"/>
            <a:ext cx="1213613" cy="121361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ad14b25ca6_0_75"/>
          <p:cNvSpPr txBox="1"/>
          <p:nvPr/>
        </p:nvSpPr>
        <p:spPr>
          <a:xfrm>
            <a:off x="519488" y="2336175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Defendant Details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69" name="Google Shape;169;gad14b25ca6_0_75"/>
          <p:cNvCxnSpPr/>
          <p:nvPr/>
        </p:nvCxnSpPr>
        <p:spPr>
          <a:xfrm rot="10800000" flipH="1">
            <a:off x="1963856" y="4967231"/>
            <a:ext cx="879750" cy="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70" name="Google Shape;170;gad14b25ca6_0_75"/>
          <p:cNvSpPr txBox="1"/>
          <p:nvPr/>
        </p:nvSpPr>
        <p:spPr>
          <a:xfrm>
            <a:off x="2905060" y="4790869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500">
                <a:latin typeface="Cambria"/>
                <a:ea typeface="Cambria"/>
                <a:cs typeface="Cambria"/>
                <a:sym typeface="Cambria"/>
              </a:rPr>
              <a:t>Prediction = Risky to Release</a:t>
            </a:r>
            <a:endParaRPr sz="15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71" name="Google Shape;171;gad14b25ca6_0_75"/>
          <p:cNvSpPr txBox="1"/>
          <p:nvPr/>
        </p:nvSpPr>
        <p:spPr>
          <a:xfrm>
            <a:off x="3158400" y="3089672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Model Understanding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72" name="Google Shape;172;gad14b25ca6_0_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32919" y="3419269"/>
            <a:ext cx="1471613" cy="13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ad14b25ca6_0_75"/>
          <p:cNvSpPr txBox="1"/>
          <p:nvPr/>
        </p:nvSpPr>
        <p:spPr>
          <a:xfrm>
            <a:off x="2777138" y="3580294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975">
                <a:latin typeface="Cambria"/>
                <a:ea typeface="Cambria"/>
                <a:cs typeface="Cambria"/>
                <a:sym typeface="Cambria"/>
              </a:rPr>
              <a:t>Race</a:t>
            </a:r>
            <a:endParaRPr sz="975">
              <a:latin typeface="Cambria"/>
              <a:ea typeface="Cambria"/>
              <a:cs typeface="Cambria"/>
              <a:sym typeface="Cambria"/>
            </a:endParaRPr>
          </a:p>
          <a:p>
            <a:endParaRPr sz="975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975">
                <a:latin typeface="Cambria"/>
                <a:ea typeface="Cambria"/>
                <a:cs typeface="Cambria"/>
                <a:sym typeface="Cambria"/>
              </a:rPr>
              <a:t>Crimes</a:t>
            </a:r>
            <a:endParaRPr sz="975">
              <a:latin typeface="Cambria"/>
              <a:ea typeface="Cambria"/>
              <a:cs typeface="Cambria"/>
              <a:sym typeface="Cambria"/>
            </a:endParaRPr>
          </a:p>
          <a:p>
            <a:endParaRPr sz="975">
              <a:latin typeface="Cambria"/>
              <a:ea typeface="Cambria"/>
              <a:cs typeface="Cambria"/>
              <a:sym typeface="Cambria"/>
            </a:endParaRPr>
          </a:p>
          <a:p>
            <a:endParaRPr sz="975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975">
                <a:latin typeface="Cambria"/>
                <a:ea typeface="Cambria"/>
                <a:cs typeface="Cambria"/>
                <a:sym typeface="Cambria"/>
              </a:rPr>
              <a:t>Gender</a:t>
            </a:r>
            <a:endParaRPr sz="975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74" name="Google Shape;174;gad14b25ca6_0_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93933" y="3542782"/>
            <a:ext cx="1534181" cy="1500386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ad14b25ca6_0_75"/>
          <p:cNvSpPr/>
          <p:nvPr/>
        </p:nvSpPr>
        <p:spPr>
          <a:xfrm>
            <a:off x="6457950" y="1979606"/>
            <a:ext cx="2319075" cy="1355850"/>
          </a:xfrm>
          <a:prstGeom prst="wedgeEllipseCallout">
            <a:avLst>
              <a:gd name="adj1" fmla="val -32653"/>
              <a:gd name="adj2" fmla="val 7506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This prediction is biased. Race and gender are being used to make the prediction!!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76" name="Google Shape;176;gad14b25ca6_0_7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74963" y="2771419"/>
            <a:ext cx="879750" cy="87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gad14b25ca6_0_75"/>
          <p:cNvSpPr/>
          <p:nvPr/>
        </p:nvSpPr>
        <p:spPr>
          <a:xfrm>
            <a:off x="1523719" y="2472844"/>
            <a:ext cx="6451875" cy="1776375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225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Model understanding facilitates bias detection.</a:t>
            </a:r>
            <a:endParaRPr sz="225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78" name="Google Shape;178;gad14b25ca6_0_75"/>
          <p:cNvSpPr txBox="1"/>
          <p:nvPr/>
        </p:nvSpPr>
        <p:spPr>
          <a:xfrm>
            <a:off x="6639900" y="6259051"/>
            <a:ext cx="2319075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r>
              <a:rPr lang="en-US" sz="1473" dirty="0">
                <a:solidFill>
                  <a:srgbClr val="1155CC"/>
                </a:solidFill>
                <a:latin typeface="Cambria"/>
                <a:ea typeface="Cambria"/>
                <a:cs typeface="Cambria"/>
                <a:sym typeface="Cambria"/>
              </a:rPr>
              <a:t>[ Larson et. al. </a:t>
            </a:r>
            <a:r>
              <a:rPr lang="en-US" sz="1473" dirty="0">
                <a:solidFill>
                  <a:srgbClr val="1155CC"/>
                </a:solidFill>
                <a:uFill>
                  <a:noFill/>
                </a:uFill>
                <a:latin typeface="Cambria"/>
                <a:ea typeface="Cambria"/>
                <a:cs typeface="Cambria"/>
                <a:sym typeface="Cambri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201</a:t>
            </a:r>
            <a:r>
              <a:rPr lang="en-US" sz="1473" dirty="0">
                <a:solidFill>
                  <a:srgbClr val="1155CC"/>
                </a:solidFill>
                <a:latin typeface="Cambria"/>
                <a:ea typeface="Cambria"/>
                <a:cs typeface="Cambria"/>
                <a:sym typeface="Cambria"/>
              </a:rPr>
              <a:t>6 ]</a:t>
            </a:r>
            <a:endParaRPr sz="1473" dirty="0">
              <a:solidFill>
                <a:srgbClr val="1155C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312682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d14b25ca6_0_110"/>
          <p:cNvSpPr txBox="1">
            <a:spLocks noGrp="1"/>
          </p:cNvSpPr>
          <p:nvPr>
            <p:ph type="title"/>
          </p:nvPr>
        </p:nvSpPr>
        <p:spPr>
          <a:xfrm>
            <a:off x="152400" y="84821"/>
            <a:ext cx="8839200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Motivation: Why Model Understanding?</a:t>
            </a:r>
            <a:endParaRPr dirty="0"/>
          </a:p>
        </p:txBody>
      </p:sp>
      <p:sp>
        <p:nvSpPr>
          <p:cNvPr id="186" name="Google Shape;186;gad14b25ca6_0_110"/>
          <p:cNvSpPr/>
          <p:nvPr/>
        </p:nvSpPr>
        <p:spPr>
          <a:xfrm>
            <a:off x="519490" y="4715945"/>
            <a:ext cx="1389825" cy="549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4A86E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Predictive </a:t>
            </a:r>
            <a:endParaRPr sz="15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Model</a:t>
            </a:r>
            <a:endParaRPr sz="15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87" name="Google Shape;187;gad14b25ca6_0_110" descr="Bu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5018" y="4974602"/>
            <a:ext cx="340062" cy="3400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gad14b25ca6_0_110"/>
          <p:cNvCxnSpPr/>
          <p:nvPr/>
        </p:nvCxnSpPr>
        <p:spPr>
          <a:xfrm>
            <a:off x="1214400" y="3713756"/>
            <a:ext cx="0" cy="89775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89" name="Google Shape;189;gad14b25ca6_0_110"/>
          <p:cNvSpPr txBox="1"/>
          <p:nvPr/>
        </p:nvSpPr>
        <p:spPr>
          <a:xfrm>
            <a:off x="389025" y="2303869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Loan Applicant Details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90" name="Google Shape;190;gad14b25ca6_0_110"/>
          <p:cNvCxnSpPr/>
          <p:nvPr/>
        </p:nvCxnSpPr>
        <p:spPr>
          <a:xfrm rot="10800000" flipH="1">
            <a:off x="1963856" y="4967231"/>
            <a:ext cx="879750" cy="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91" name="Google Shape;191;gad14b25ca6_0_110"/>
          <p:cNvSpPr txBox="1"/>
          <p:nvPr/>
        </p:nvSpPr>
        <p:spPr>
          <a:xfrm>
            <a:off x="2905060" y="4790869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500" dirty="0">
                <a:latin typeface="Cambria"/>
                <a:ea typeface="Cambria"/>
                <a:cs typeface="Cambria"/>
                <a:sym typeface="Cambria"/>
              </a:rPr>
              <a:t>Prediction = Denied Loan</a:t>
            </a:r>
            <a:endParaRPr sz="1500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2" name="Google Shape;192;gad14b25ca6_0_110"/>
          <p:cNvSpPr txBox="1"/>
          <p:nvPr/>
        </p:nvSpPr>
        <p:spPr>
          <a:xfrm>
            <a:off x="3181388" y="1447800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 dirty="0">
                <a:latin typeface="Cambria"/>
                <a:ea typeface="Cambria"/>
                <a:cs typeface="Cambria"/>
                <a:sym typeface="Cambria"/>
              </a:rPr>
              <a:t>Model Understanding</a:t>
            </a:r>
            <a:endParaRPr sz="1275" dirty="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93" name="Google Shape;193;gad14b25ca6_0_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8525" y="3986066"/>
            <a:ext cx="1124175" cy="112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ad14b25ca6_0_1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5869" y="2742732"/>
            <a:ext cx="800044" cy="80004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ad14b25ca6_0_110"/>
          <p:cNvSpPr txBox="1"/>
          <p:nvPr/>
        </p:nvSpPr>
        <p:spPr>
          <a:xfrm>
            <a:off x="3181388" y="3578381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sz="1473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6" name="Google Shape;196;gad14b25ca6_0_110"/>
          <p:cNvSpPr/>
          <p:nvPr/>
        </p:nvSpPr>
        <p:spPr>
          <a:xfrm>
            <a:off x="3100631" y="1814250"/>
            <a:ext cx="1614825" cy="2362201"/>
          </a:xfrm>
          <a:prstGeom prst="verticalScroll">
            <a:avLst>
              <a:gd name="adj" fmla="val 12500"/>
            </a:avLst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473" dirty="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Increase salary by 50K + pay credit card bills on time for next 3 months to get a loan</a:t>
            </a:r>
            <a:endParaRPr sz="1473" dirty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endParaRPr sz="1473" dirty="0"/>
          </a:p>
        </p:txBody>
      </p:sp>
      <p:sp>
        <p:nvSpPr>
          <p:cNvPr id="197" name="Google Shape;197;gad14b25ca6_0_110"/>
          <p:cNvSpPr txBox="1"/>
          <p:nvPr/>
        </p:nvSpPr>
        <p:spPr>
          <a:xfrm>
            <a:off x="5418525" y="5199919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Loan Applicant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8" name="Google Shape;198;gad14b25ca6_0_110"/>
          <p:cNvSpPr/>
          <p:nvPr/>
        </p:nvSpPr>
        <p:spPr>
          <a:xfrm>
            <a:off x="6054225" y="2125369"/>
            <a:ext cx="2246400" cy="1299375"/>
          </a:xfrm>
          <a:prstGeom prst="wedgeEllipseCallout">
            <a:avLst>
              <a:gd name="adj1" fmla="val -51362"/>
              <a:gd name="adj2" fmla="val 8605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I have some means for recourse. Let me go and work on my promotion and pay my bills on time.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8" name="Google Shape;199;gad14b25ca6_0_110">
            <a:extLst>
              <a:ext uri="{FF2B5EF4-FFF2-40B4-BE49-F238E27FC236}">
                <a16:creationId xmlns:a16="http://schemas.microsoft.com/office/drawing/2014/main" id="{3345EB4C-A9B8-D444-AD70-BCBF9B500934}"/>
              </a:ext>
            </a:extLst>
          </p:cNvPr>
          <p:cNvSpPr/>
          <p:nvPr/>
        </p:nvSpPr>
        <p:spPr>
          <a:xfrm>
            <a:off x="1214400" y="2532469"/>
            <a:ext cx="6347250" cy="1776375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Model understanding helps provide recourse to individuals who are adversely affected by model predictions. </a:t>
            </a:r>
            <a:endParaRPr sz="1800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26441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d14b25ca6_0_145"/>
          <p:cNvSpPr txBox="1">
            <a:spLocks noGrp="1"/>
          </p:cNvSpPr>
          <p:nvPr>
            <p:ph type="title"/>
          </p:nvPr>
        </p:nvSpPr>
        <p:spPr>
          <a:xfrm>
            <a:off x="190341" y="75028"/>
            <a:ext cx="8763318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Motivation: Why Model Understanding?</a:t>
            </a:r>
            <a:endParaRPr dirty="0"/>
          </a:p>
        </p:txBody>
      </p:sp>
      <p:sp>
        <p:nvSpPr>
          <p:cNvPr id="206" name="Google Shape;206;gad14b25ca6_0_145"/>
          <p:cNvSpPr txBox="1">
            <a:spLocks noGrp="1"/>
          </p:cNvSpPr>
          <p:nvPr>
            <p:ph type="sldNum" idx="12"/>
          </p:nvPr>
        </p:nvSpPr>
        <p:spPr>
          <a:xfrm>
            <a:off x="6457950" y="5624513"/>
            <a:ext cx="2057400" cy="27382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19</a:t>
            </a:fld>
            <a:endParaRPr/>
          </a:p>
        </p:txBody>
      </p:sp>
      <p:sp>
        <p:nvSpPr>
          <p:cNvPr id="207" name="Google Shape;207;gad14b25ca6_0_145"/>
          <p:cNvSpPr/>
          <p:nvPr/>
        </p:nvSpPr>
        <p:spPr>
          <a:xfrm>
            <a:off x="519490" y="4715945"/>
            <a:ext cx="1389825" cy="549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4A86E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Predictive </a:t>
            </a:r>
            <a:endParaRPr sz="15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Model</a:t>
            </a:r>
            <a:endParaRPr sz="15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08" name="Google Shape;208;gad14b25ca6_0_145" descr="Bu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5018" y="4974602"/>
            <a:ext cx="340062" cy="3400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gad14b25ca6_0_145"/>
          <p:cNvCxnSpPr>
            <a:cxnSpLocks/>
            <a:stCxn id="210" idx="2"/>
          </p:cNvCxnSpPr>
          <p:nvPr/>
        </p:nvCxnSpPr>
        <p:spPr>
          <a:xfrm flipH="1">
            <a:off x="1206760" y="3917514"/>
            <a:ext cx="7650" cy="798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11" name="Google Shape;211;gad14b25ca6_0_145"/>
          <p:cNvSpPr txBox="1"/>
          <p:nvPr/>
        </p:nvSpPr>
        <p:spPr>
          <a:xfrm>
            <a:off x="683288" y="2032767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 dirty="0">
                <a:latin typeface="Cambria"/>
                <a:ea typeface="Cambria"/>
                <a:cs typeface="Cambria"/>
                <a:sym typeface="Cambria"/>
              </a:rPr>
              <a:t>Patient Data </a:t>
            </a:r>
            <a:endParaRPr sz="1275" dirty="0"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212" name="Google Shape;212;gad14b25ca6_0_145"/>
          <p:cNvCxnSpPr/>
          <p:nvPr/>
        </p:nvCxnSpPr>
        <p:spPr>
          <a:xfrm rot="10800000" flipH="1">
            <a:off x="1963856" y="4967231"/>
            <a:ext cx="879750" cy="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13" name="Google Shape;213;gad14b25ca6_0_145"/>
          <p:cNvSpPr txBox="1"/>
          <p:nvPr/>
        </p:nvSpPr>
        <p:spPr>
          <a:xfrm>
            <a:off x="2835675" y="1744097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 dirty="0">
                <a:latin typeface="Cambria"/>
                <a:ea typeface="Cambria"/>
                <a:cs typeface="Cambria"/>
                <a:sym typeface="Cambria"/>
              </a:rPr>
              <a:t>Model Understanding</a:t>
            </a:r>
            <a:endParaRPr sz="1275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4" name="Google Shape;214;gad14b25ca6_0_145"/>
          <p:cNvSpPr txBox="1"/>
          <p:nvPr/>
        </p:nvSpPr>
        <p:spPr>
          <a:xfrm>
            <a:off x="3181388" y="3578381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sz="1473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5" name="Google Shape;215;gad14b25ca6_0_145"/>
          <p:cNvSpPr/>
          <p:nvPr/>
        </p:nvSpPr>
        <p:spPr>
          <a:xfrm>
            <a:off x="6054225" y="1918800"/>
            <a:ext cx="2528100" cy="1505925"/>
          </a:xfrm>
          <a:prstGeom prst="wedgeEllipseCallout">
            <a:avLst>
              <a:gd name="adj1" fmla="val -46100"/>
              <a:gd name="adj2" fmla="val 7575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1200">
                <a:latin typeface="Cambria"/>
                <a:ea typeface="Cambria"/>
                <a:cs typeface="Cambria"/>
                <a:sym typeface="Cambria"/>
              </a:rPr>
              <a:t>This model is using irrelevant features when predicting on female subpopulation. I should not trust its predictions for that group.</a:t>
            </a:r>
            <a:endParaRPr sz="12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6" name="Google Shape;216;gad14b25ca6_0_145"/>
          <p:cNvSpPr txBox="1"/>
          <p:nvPr/>
        </p:nvSpPr>
        <p:spPr>
          <a:xfrm>
            <a:off x="3109331" y="3621760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>
                <a:latin typeface="Cambria"/>
                <a:ea typeface="Cambria"/>
                <a:cs typeface="Cambria"/>
                <a:sym typeface="Cambria"/>
              </a:rPr>
              <a:t>Predictions</a:t>
            </a:r>
            <a:endParaRPr sz="1275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0" name="Google Shape;210;gad14b25ca6_0_145"/>
          <p:cNvSpPr/>
          <p:nvPr/>
        </p:nvSpPr>
        <p:spPr>
          <a:xfrm>
            <a:off x="523444" y="2411533"/>
            <a:ext cx="1381931" cy="1505981"/>
          </a:xfrm>
          <a:prstGeom prst="flowChartInternalStorag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473" dirty="0">
                <a:solidFill>
                  <a:schemeClr val="dk1"/>
                </a:solidFill>
              </a:rPr>
              <a:t>25, Female, Cold</a:t>
            </a:r>
            <a:endParaRPr sz="1473" dirty="0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 dirty="0">
                <a:solidFill>
                  <a:schemeClr val="dk1"/>
                </a:solidFill>
              </a:rPr>
              <a:t>32, Male, No</a:t>
            </a:r>
            <a:endParaRPr sz="1473" dirty="0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 dirty="0">
                <a:solidFill>
                  <a:schemeClr val="dk1"/>
                </a:solidFill>
              </a:rPr>
              <a:t>31, Male, Cough</a:t>
            </a:r>
            <a:endParaRPr sz="1473" dirty="0">
              <a:solidFill>
                <a:schemeClr val="dk1"/>
              </a:solidFill>
            </a:endParaRPr>
          </a:p>
        </p:txBody>
      </p:sp>
      <p:sp>
        <p:nvSpPr>
          <p:cNvPr id="217" name="Google Shape;217;gad14b25ca6_0_145"/>
          <p:cNvSpPr/>
          <p:nvPr/>
        </p:nvSpPr>
        <p:spPr>
          <a:xfrm>
            <a:off x="2915804" y="3917515"/>
            <a:ext cx="1389825" cy="2207885"/>
          </a:xfrm>
          <a:prstGeom prst="flowChartInternalStorag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sz="1473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>
                <a:solidFill>
                  <a:schemeClr val="dk1"/>
                </a:solidFill>
              </a:rPr>
              <a:t>Healthy</a:t>
            </a:r>
            <a:endParaRPr sz="1473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>
                <a:solidFill>
                  <a:schemeClr val="dk1"/>
                </a:solidFill>
              </a:rPr>
              <a:t>Sick</a:t>
            </a:r>
            <a:endParaRPr sz="1473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>
                <a:solidFill>
                  <a:schemeClr val="dk1"/>
                </a:solidFill>
              </a:rPr>
              <a:t>Sick</a:t>
            </a:r>
            <a:endParaRPr sz="1473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>
                <a:solidFill>
                  <a:schemeClr val="dk1"/>
                </a:solidFill>
              </a:rPr>
              <a:t>.</a:t>
            </a:r>
            <a:endParaRPr sz="1473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>
                <a:solidFill>
                  <a:schemeClr val="dk1"/>
                </a:solidFill>
              </a:rPr>
              <a:t>.</a:t>
            </a:r>
            <a:endParaRPr sz="1473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>
                <a:solidFill>
                  <a:schemeClr val="dk1"/>
                </a:solidFill>
              </a:rPr>
              <a:t>Healthy</a:t>
            </a:r>
            <a:endParaRPr sz="1473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>
                <a:solidFill>
                  <a:schemeClr val="dk1"/>
                </a:solidFill>
              </a:rPr>
              <a:t>Healthy</a:t>
            </a:r>
            <a:endParaRPr sz="1473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473">
                <a:solidFill>
                  <a:schemeClr val="dk1"/>
                </a:solidFill>
              </a:rPr>
              <a:t>Sick </a:t>
            </a:r>
            <a:endParaRPr sz="1473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endParaRPr sz="1473">
              <a:solidFill>
                <a:schemeClr val="dk1"/>
              </a:solidFill>
            </a:endParaRPr>
          </a:p>
        </p:txBody>
      </p:sp>
      <p:sp>
        <p:nvSpPr>
          <p:cNvPr id="218" name="Google Shape;218;gad14b25ca6_0_145"/>
          <p:cNvSpPr/>
          <p:nvPr/>
        </p:nvSpPr>
        <p:spPr>
          <a:xfrm>
            <a:off x="2364225" y="2115596"/>
            <a:ext cx="2690325" cy="1405635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r>
              <a:rPr lang="en-US" sz="1473" dirty="0"/>
              <a:t>If gender = female, </a:t>
            </a:r>
            <a:endParaRPr sz="1473" dirty="0"/>
          </a:p>
          <a:p>
            <a:r>
              <a:rPr lang="en-US" sz="1473" dirty="0"/>
              <a:t>   if </a:t>
            </a:r>
            <a:r>
              <a:rPr lang="en-US" sz="1473" dirty="0" err="1"/>
              <a:t>ID_num</a:t>
            </a:r>
            <a:r>
              <a:rPr lang="en-US" sz="1473" dirty="0"/>
              <a:t> &gt; 200, then sick</a:t>
            </a:r>
            <a:endParaRPr sz="1473" dirty="0"/>
          </a:p>
          <a:p>
            <a:endParaRPr sz="1473" dirty="0"/>
          </a:p>
          <a:p>
            <a:r>
              <a:rPr lang="en-US" sz="1473" dirty="0"/>
              <a:t>If gender = male,</a:t>
            </a:r>
            <a:endParaRPr sz="1473" dirty="0"/>
          </a:p>
          <a:p>
            <a:r>
              <a:rPr lang="en-US" sz="1473" dirty="0"/>
              <a:t>   if cold = true and cough = true, then sick </a:t>
            </a:r>
            <a:endParaRPr sz="1473" dirty="0"/>
          </a:p>
        </p:txBody>
      </p:sp>
      <p:pic>
        <p:nvPicPr>
          <p:cNvPr id="219" name="Google Shape;219;gad14b25ca6_0_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5432" y="3684685"/>
            <a:ext cx="3161359" cy="177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220;gad14b25ca6_0_145">
            <a:extLst>
              <a:ext uri="{FF2B5EF4-FFF2-40B4-BE49-F238E27FC236}">
                <a16:creationId xmlns:a16="http://schemas.microsoft.com/office/drawing/2014/main" id="{CE2B1DE3-18A7-0344-85A7-A93A395D7D35}"/>
              </a:ext>
            </a:extLst>
          </p:cNvPr>
          <p:cNvSpPr/>
          <p:nvPr/>
        </p:nvSpPr>
        <p:spPr>
          <a:xfrm>
            <a:off x="1342163" y="2540813"/>
            <a:ext cx="6144975" cy="1776375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Model understanding helps assess if and when to trust model predictions when making decisions. </a:t>
            </a:r>
            <a:endParaRPr sz="18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02159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EB2D7-BA52-DA42-8D45-2721C253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023A8-66B5-0941-BF82-CCBF266E9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" y="1433297"/>
            <a:ext cx="9372599" cy="5181600"/>
          </a:xfrm>
        </p:spPr>
        <p:txBody>
          <a:bodyPr>
            <a:normAutofit/>
          </a:bodyPr>
          <a:lstStyle/>
          <a:p>
            <a:r>
              <a:rPr lang="en-US" sz="2500" dirty="0"/>
              <a:t>Course </a:t>
            </a:r>
            <a:r>
              <a:rPr lang="en-US" sz="2500" dirty="0">
                <a:solidFill>
                  <a:srgbClr val="0000FF"/>
                </a:solidFill>
              </a:rPr>
              <a:t>Goals &amp; Logistics</a:t>
            </a:r>
          </a:p>
          <a:p>
            <a:pPr marL="0" indent="0">
              <a:buNone/>
            </a:pPr>
            <a:endParaRPr lang="en-US" sz="2500" dirty="0"/>
          </a:p>
          <a:p>
            <a:r>
              <a:rPr lang="en-US" sz="2500" dirty="0">
                <a:solidFill>
                  <a:srgbClr val="0000FF"/>
                </a:solidFill>
              </a:rPr>
              <a:t>Model Understanding</a:t>
            </a:r>
            <a:r>
              <a:rPr lang="en-US" sz="2500" dirty="0"/>
              <a:t>: Use Cases </a:t>
            </a:r>
          </a:p>
          <a:p>
            <a:endParaRPr lang="en-US" sz="2500" dirty="0"/>
          </a:p>
          <a:p>
            <a:r>
              <a:rPr lang="en-US" sz="2500" dirty="0">
                <a:solidFill>
                  <a:srgbClr val="0000FF"/>
                </a:solidFill>
              </a:rPr>
              <a:t>Inherently Interpretable Models </a:t>
            </a:r>
            <a:r>
              <a:rPr lang="en-US" sz="2500" dirty="0"/>
              <a:t>vs.</a:t>
            </a:r>
            <a:r>
              <a:rPr lang="en-US" sz="2500" dirty="0">
                <a:solidFill>
                  <a:srgbClr val="0000FF"/>
                </a:solidFill>
              </a:rPr>
              <a:t> Post-hoc Explanations</a:t>
            </a:r>
          </a:p>
          <a:p>
            <a:endParaRPr lang="en-US" sz="2500" dirty="0"/>
          </a:p>
          <a:p>
            <a:r>
              <a:rPr lang="en-US" sz="2500" dirty="0">
                <a:solidFill>
                  <a:srgbClr val="0000FF"/>
                </a:solidFill>
              </a:rPr>
              <a:t>Defining and Understanding </a:t>
            </a:r>
            <a:r>
              <a:rPr lang="en-US" sz="2500" dirty="0"/>
              <a:t>Interpretability</a:t>
            </a:r>
            <a:endParaRPr lang="en-US" sz="2500" dirty="0">
              <a:solidFill>
                <a:srgbClr val="0000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191C3A-AC76-E14F-93E8-FB822DA11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8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ad14b25ca6_0_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081" y="3764231"/>
            <a:ext cx="1659263" cy="1659263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ad14b25ca6_0_176"/>
          <p:cNvSpPr txBox="1">
            <a:spLocks noGrp="1"/>
          </p:cNvSpPr>
          <p:nvPr>
            <p:ph type="title"/>
          </p:nvPr>
        </p:nvSpPr>
        <p:spPr>
          <a:xfrm>
            <a:off x="170521" y="160779"/>
            <a:ext cx="8991600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Motivation: Why Model Understanding?</a:t>
            </a:r>
            <a:endParaRPr dirty="0"/>
          </a:p>
        </p:txBody>
      </p:sp>
      <p:sp>
        <p:nvSpPr>
          <p:cNvPr id="228" name="Google Shape;228;gad14b25ca6_0_176"/>
          <p:cNvSpPr txBox="1">
            <a:spLocks noGrp="1"/>
          </p:cNvSpPr>
          <p:nvPr>
            <p:ph type="sldNum" idx="12"/>
          </p:nvPr>
        </p:nvSpPr>
        <p:spPr>
          <a:xfrm>
            <a:off x="6457950" y="5624513"/>
            <a:ext cx="2057400" cy="27382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20</a:t>
            </a:fld>
            <a:endParaRPr/>
          </a:p>
        </p:txBody>
      </p:sp>
      <p:sp>
        <p:nvSpPr>
          <p:cNvPr id="229" name="Google Shape;229;gad14b25ca6_0_176"/>
          <p:cNvSpPr/>
          <p:nvPr/>
        </p:nvSpPr>
        <p:spPr>
          <a:xfrm>
            <a:off x="519490" y="4715945"/>
            <a:ext cx="1389825" cy="549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4A86E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Predictive </a:t>
            </a:r>
            <a:endParaRPr sz="15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algn="ctr"/>
            <a:r>
              <a:rPr lang="en-US" sz="15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Model</a:t>
            </a:r>
            <a:endParaRPr sz="15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30" name="Google Shape;230;gad14b25ca6_0_176" descr="Bu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75018" y="4974602"/>
            <a:ext cx="340062" cy="3400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1" name="Google Shape;231;gad14b25ca6_0_176"/>
          <p:cNvCxnSpPr>
            <a:cxnSpLocks/>
            <a:stCxn id="232" idx="2"/>
          </p:cNvCxnSpPr>
          <p:nvPr/>
        </p:nvCxnSpPr>
        <p:spPr>
          <a:xfrm flipH="1">
            <a:off x="1206760" y="3917514"/>
            <a:ext cx="7650" cy="798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33" name="Google Shape;233;gad14b25ca6_0_176"/>
          <p:cNvSpPr txBox="1"/>
          <p:nvPr/>
        </p:nvSpPr>
        <p:spPr>
          <a:xfrm>
            <a:off x="599999" y="1660304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 dirty="0">
                <a:latin typeface="Cambria"/>
                <a:ea typeface="Cambria"/>
                <a:cs typeface="Cambria"/>
                <a:sym typeface="Cambria"/>
              </a:rPr>
              <a:t>Patient Data </a:t>
            </a:r>
            <a:endParaRPr sz="1275" dirty="0"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234" name="Google Shape;234;gad14b25ca6_0_176"/>
          <p:cNvCxnSpPr/>
          <p:nvPr/>
        </p:nvCxnSpPr>
        <p:spPr>
          <a:xfrm rot="10800000" flipH="1">
            <a:off x="1963856" y="4967231"/>
            <a:ext cx="879750" cy="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35" name="Google Shape;235;gad14b25ca6_0_176"/>
          <p:cNvSpPr txBox="1"/>
          <p:nvPr/>
        </p:nvSpPr>
        <p:spPr>
          <a:xfrm>
            <a:off x="2804080" y="1657306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 dirty="0">
                <a:latin typeface="Cambria"/>
                <a:ea typeface="Cambria"/>
                <a:cs typeface="Cambria"/>
                <a:sym typeface="Cambria"/>
              </a:rPr>
              <a:t>Model Understanding</a:t>
            </a:r>
            <a:endParaRPr sz="1275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36" name="Google Shape;236;gad14b25ca6_0_176"/>
          <p:cNvSpPr txBox="1"/>
          <p:nvPr/>
        </p:nvSpPr>
        <p:spPr>
          <a:xfrm>
            <a:off x="3181388" y="3578381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sz="1473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37" name="Google Shape;237;gad14b25ca6_0_176"/>
          <p:cNvSpPr/>
          <p:nvPr/>
        </p:nvSpPr>
        <p:spPr>
          <a:xfrm>
            <a:off x="6054225" y="1918800"/>
            <a:ext cx="2528100" cy="1505925"/>
          </a:xfrm>
          <a:prstGeom prst="wedgeEllipseCallout">
            <a:avLst>
              <a:gd name="adj1" fmla="val -62070"/>
              <a:gd name="adj2" fmla="val 972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1200">
                <a:latin typeface="Cambria"/>
                <a:ea typeface="Cambria"/>
                <a:cs typeface="Cambria"/>
                <a:sym typeface="Cambria"/>
              </a:rPr>
              <a:t>This model is using irrelevant features when predicting on female subpopulation. This cannot be approved!</a:t>
            </a:r>
            <a:endParaRPr sz="12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38" name="Google Shape;238;gad14b25ca6_0_176"/>
          <p:cNvSpPr txBox="1"/>
          <p:nvPr/>
        </p:nvSpPr>
        <p:spPr>
          <a:xfrm>
            <a:off x="3109331" y="3621760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275" dirty="0">
                <a:latin typeface="Cambria"/>
                <a:ea typeface="Cambria"/>
                <a:cs typeface="Cambria"/>
                <a:sym typeface="Cambria"/>
              </a:rPr>
              <a:t>Predictions</a:t>
            </a:r>
            <a:endParaRPr sz="1275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32" name="Google Shape;232;gad14b25ca6_0_176"/>
          <p:cNvSpPr/>
          <p:nvPr/>
        </p:nvSpPr>
        <p:spPr>
          <a:xfrm>
            <a:off x="523444" y="2142055"/>
            <a:ext cx="1381931" cy="1775459"/>
          </a:xfrm>
          <a:prstGeom prst="flowChartInternalStorag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lang="en-US" sz="1473" dirty="0"/>
          </a:p>
          <a:p>
            <a:r>
              <a:rPr lang="en-US" sz="1473" dirty="0"/>
              <a:t>25, Female, Cold</a:t>
            </a:r>
            <a:endParaRPr sz="1473" dirty="0"/>
          </a:p>
          <a:p>
            <a:r>
              <a:rPr lang="en-US" sz="1473" dirty="0"/>
              <a:t>32, Male, No</a:t>
            </a:r>
            <a:endParaRPr sz="1473" dirty="0"/>
          </a:p>
          <a:p>
            <a:r>
              <a:rPr lang="en-US" sz="1473" dirty="0"/>
              <a:t>31, Male, Cough</a:t>
            </a:r>
            <a:endParaRPr sz="1473" dirty="0"/>
          </a:p>
          <a:p>
            <a:r>
              <a:rPr lang="en-US" sz="1473" dirty="0"/>
              <a:t>.</a:t>
            </a:r>
            <a:endParaRPr sz="1473" dirty="0"/>
          </a:p>
          <a:p>
            <a:endParaRPr sz="1473" dirty="0"/>
          </a:p>
        </p:txBody>
      </p:sp>
      <p:sp>
        <p:nvSpPr>
          <p:cNvPr id="239" name="Google Shape;239;gad14b25ca6_0_176"/>
          <p:cNvSpPr/>
          <p:nvPr/>
        </p:nvSpPr>
        <p:spPr>
          <a:xfrm>
            <a:off x="2915804" y="3917515"/>
            <a:ext cx="1381931" cy="2149685"/>
          </a:xfrm>
          <a:prstGeom prst="flowChartInternalStorag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r>
              <a:rPr lang="en-US" sz="1473">
                <a:solidFill>
                  <a:schemeClr val="dk1"/>
                </a:solidFill>
              </a:rPr>
              <a:t>Healthy</a:t>
            </a:r>
            <a:endParaRPr sz="1473">
              <a:solidFill>
                <a:schemeClr val="dk1"/>
              </a:solidFill>
            </a:endParaRPr>
          </a:p>
          <a:p>
            <a:r>
              <a:rPr lang="en-US" sz="1473">
                <a:solidFill>
                  <a:schemeClr val="dk1"/>
                </a:solidFill>
              </a:rPr>
              <a:t>Sick</a:t>
            </a:r>
            <a:endParaRPr sz="1473">
              <a:solidFill>
                <a:schemeClr val="dk1"/>
              </a:solidFill>
            </a:endParaRPr>
          </a:p>
          <a:p>
            <a:r>
              <a:rPr lang="en-US" sz="1473">
                <a:solidFill>
                  <a:schemeClr val="dk1"/>
                </a:solidFill>
              </a:rPr>
              <a:t>Sick</a:t>
            </a:r>
            <a:endParaRPr sz="1473">
              <a:solidFill>
                <a:schemeClr val="dk1"/>
              </a:solidFill>
            </a:endParaRPr>
          </a:p>
          <a:p>
            <a:r>
              <a:rPr lang="en-US" sz="1473">
                <a:solidFill>
                  <a:schemeClr val="dk1"/>
                </a:solidFill>
              </a:rPr>
              <a:t>.</a:t>
            </a:r>
            <a:endParaRPr sz="1473">
              <a:solidFill>
                <a:schemeClr val="dk1"/>
              </a:solidFill>
            </a:endParaRPr>
          </a:p>
          <a:p>
            <a:r>
              <a:rPr lang="en-US" sz="1473">
                <a:solidFill>
                  <a:schemeClr val="dk1"/>
                </a:solidFill>
              </a:rPr>
              <a:t>.</a:t>
            </a:r>
            <a:endParaRPr sz="1473">
              <a:solidFill>
                <a:schemeClr val="dk1"/>
              </a:solidFill>
            </a:endParaRPr>
          </a:p>
          <a:p>
            <a:r>
              <a:rPr lang="en-US" sz="1473">
                <a:solidFill>
                  <a:schemeClr val="dk1"/>
                </a:solidFill>
              </a:rPr>
              <a:t>Healthy</a:t>
            </a:r>
            <a:endParaRPr sz="1473">
              <a:solidFill>
                <a:schemeClr val="dk1"/>
              </a:solidFill>
            </a:endParaRPr>
          </a:p>
          <a:p>
            <a:r>
              <a:rPr lang="en-US" sz="1473">
                <a:solidFill>
                  <a:schemeClr val="dk1"/>
                </a:solidFill>
              </a:rPr>
              <a:t>Healthy</a:t>
            </a:r>
            <a:endParaRPr sz="1473">
              <a:solidFill>
                <a:schemeClr val="dk1"/>
              </a:solidFill>
            </a:endParaRPr>
          </a:p>
          <a:p>
            <a:r>
              <a:rPr lang="en-US" sz="1473">
                <a:solidFill>
                  <a:schemeClr val="dk1"/>
                </a:solidFill>
              </a:rPr>
              <a:t>Sick </a:t>
            </a:r>
            <a:endParaRPr sz="1473"/>
          </a:p>
        </p:txBody>
      </p:sp>
      <p:sp>
        <p:nvSpPr>
          <p:cNvPr id="240" name="Google Shape;240;gad14b25ca6_0_176"/>
          <p:cNvSpPr/>
          <p:nvPr/>
        </p:nvSpPr>
        <p:spPr>
          <a:xfrm>
            <a:off x="2364225" y="2015250"/>
            <a:ext cx="2690325" cy="1505981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r>
              <a:rPr lang="en-US" sz="1473" dirty="0"/>
              <a:t>If gender = female, </a:t>
            </a:r>
            <a:endParaRPr sz="1473" dirty="0"/>
          </a:p>
          <a:p>
            <a:r>
              <a:rPr lang="en-US" sz="1473" dirty="0"/>
              <a:t>   if </a:t>
            </a:r>
            <a:r>
              <a:rPr lang="en-US" sz="1473" dirty="0" err="1"/>
              <a:t>ID_num</a:t>
            </a:r>
            <a:r>
              <a:rPr lang="en-US" sz="1473" dirty="0"/>
              <a:t> &gt; 200, then sick</a:t>
            </a:r>
            <a:endParaRPr sz="1473" dirty="0"/>
          </a:p>
          <a:p>
            <a:endParaRPr sz="1473" dirty="0"/>
          </a:p>
          <a:p>
            <a:r>
              <a:rPr lang="en-US" sz="1473" dirty="0"/>
              <a:t>If gender = male,</a:t>
            </a:r>
            <a:endParaRPr sz="1473" dirty="0"/>
          </a:p>
          <a:p>
            <a:r>
              <a:rPr lang="en-US" sz="1473" dirty="0"/>
              <a:t>   if cold = true and cough = true, then sick </a:t>
            </a:r>
            <a:endParaRPr sz="1473" dirty="0"/>
          </a:p>
        </p:txBody>
      </p:sp>
    </p:spTree>
    <p:extLst>
      <p:ext uri="{BB962C8B-B14F-4D97-AF65-F5344CB8AC3E}">
        <p14:creationId xmlns:p14="http://schemas.microsoft.com/office/powerpoint/2010/main" val="167687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ad14b25ca6_0_34"/>
          <p:cNvSpPr txBox="1">
            <a:spLocks noGrp="1"/>
          </p:cNvSpPr>
          <p:nvPr>
            <p:ph type="title"/>
          </p:nvPr>
        </p:nvSpPr>
        <p:spPr>
          <a:xfrm>
            <a:off x="152400" y="76200"/>
            <a:ext cx="8763000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Motivation: Why Model Understanding? </a:t>
            </a:r>
            <a:endParaRPr dirty="0"/>
          </a:p>
        </p:txBody>
      </p:sp>
      <p:sp>
        <p:nvSpPr>
          <p:cNvPr id="249" name="Google Shape;249;gad14b25ca6_0_34"/>
          <p:cNvSpPr/>
          <p:nvPr/>
        </p:nvSpPr>
        <p:spPr>
          <a:xfrm>
            <a:off x="661481" y="2547338"/>
            <a:ext cx="3762675" cy="301185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r>
              <a:rPr lang="en-US" sz="1350">
                <a:latin typeface="Cambria"/>
                <a:ea typeface="Cambria"/>
                <a:cs typeface="Cambria"/>
                <a:sym typeface="Cambria"/>
              </a:rPr>
              <a:t>Debugging</a:t>
            </a:r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1350">
                <a:latin typeface="Cambria"/>
                <a:ea typeface="Cambria"/>
                <a:cs typeface="Cambria"/>
                <a:sym typeface="Cambria"/>
              </a:rPr>
              <a:t>Bias Detection</a:t>
            </a:r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1350">
                <a:latin typeface="Cambria"/>
                <a:ea typeface="Cambria"/>
                <a:cs typeface="Cambria"/>
                <a:sym typeface="Cambria"/>
              </a:rPr>
              <a:t>Recourse</a:t>
            </a:r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1350">
                <a:latin typeface="Cambria"/>
                <a:ea typeface="Cambria"/>
                <a:cs typeface="Cambria"/>
                <a:sym typeface="Cambria"/>
              </a:rPr>
              <a:t>If and when to trust model predictions</a:t>
            </a:r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1350">
                <a:latin typeface="Cambria"/>
                <a:ea typeface="Cambria"/>
                <a:cs typeface="Cambria"/>
                <a:sym typeface="Cambria"/>
              </a:rPr>
              <a:t>Vet models to assess suitability for deployment</a:t>
            </a:r>
            <a:endParaRPr sz="135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0" name="Google Shape;250;gad14b25ca6_0_34"/>
          <p:cNvSpPr txBox="1"/>
          <p:nvPr/>
        </p:nvSpPr>
        <p:spPr>
          <a:xfrm>
            <a:off x="1967831" y="2118750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2025">
                <a:latin typeface="Cambria"/>
                <a:ea typeface="Cambria"/>
                <a:cs typeface="Cambria"/>
                <a:sym typeface="Cambria"/>
              </a:rPr>
              <a:t>Utility</a:t>
            </a:r>
            <a:endParaRPr sz="2025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1" name="Google Shape;251;gad14b25ca6_0_34"/>
          <p:cNvSpPr/>
          <p:nvPr/>
        </p:nvSpPr>
        <p:spPr>
          <a:xfrm>
            <a:off x="4893825" y="2508225"/>
            <a:ext cx="3762675" cy="301185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1350">
                <a:latin typeface="Cambria"/>
                <a:ea typeface="Cambria"/>
                <a:cs typeface="Cambria"/>
                <a:sym typeface="Cambria"/>
              </a:rPr>
              <a:t>End users (e.g., loan applicants)</a:t>
            </a:r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1350">
                <a:latin typeface="Cambria"/>
                <a:ea typeface="Cambria"/>
                <a:cs typeface="Cambria"/>
                <a:sym typeface="Cambria"/>
              </a:rPr>
              <a:t>Decision makers (e.g., doctors, judges)</a:t>
            </a:r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1350">
                <a:latin typeface="Cambria"/>
                <a:ea typeface="Cambria"/>
                <a:cs typeface="Cambria"/>
                <a:sym typeface="Cambria"/>
              </a:rPr>
              <a:t>Regulatory agencies (e.g., FDA, European commission)</a:t>
            </a:r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r>
              <a:rPr lang="en-US" sz="1350">
                <a:latin typeface="Cambria"/>
                <a:ea typeface="Cambria"/>
                <a:cs typeface="Cambria"/>
                <a:sym typeface="Cambria"/>
              </a:rPr>
              <a:t>Researchers and engineers</a:t>
            </a:r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  <a:p>
            <a:endParaRPr sz="135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2" name="Google Shape;252;gad14b25ca6_0_34"/>
          <p:cNvSpPr txBox="1"/>
          <p:nvPr/>
        </p:nvSpPr>
        <p:spPr>
          <a:xfrm>
            <a:off x="5972813" y="2103225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2025">
                <a:latin typeface="Cambria"/>
                <a:ea typeface="Cambria"/>
                <a:cs typeface="Cambria"/>
                <a:sym typeface="Cambria"/>
              </a:rPr>
              <a:t>Stakeholders</a:t>
            </a:r>
            <a:endParaRPr sz="2025"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28308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gad14b25ca6_0_290"/>
          <p:cNvPicPr preferRelativeResize="0"/>
          <p:nvPr/>
        </p:nvPicPr>
        <p:blipFill rotWithShape="1">
          <a:blip r:embed="rId3">
            <a:alphaModFix/>
          </a:blip>
          <a:srcRect l="3479" t="5975" r="30114" b="41284"/>
          <a:stretch/>
        </p:blipFill>
        <p:spPr>
          <a:xfrm>
            <a:off x="5603119" y="3259685"/>
            <a:ext cx="3391331" cy="61899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ad14b25ca6_0_290"/>
          <p:cNvSpPr txBox="1">
            <a:spLocks noGrp="1"/>
          </p:cNvSpPr>
          <p:nvPr>
            <p:ph type="title"/>
          </p:nvPr>
        </p:nvSpPr>
        <p:spPr>
          <a:xfrm>
            <a:off x="628650" y="109376"/>
            <a:ext cx="7886700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Achieving Model Understanding</a:t>
            </a:r>
            <a:endParaRPr dirty="0"/>
          </a:p>
        </p:txBody>
      </p:sp>
      <p:sp>
        <p:nvSpPr>
          <p:cNvPr id="260" name="Google Shape;260;gad14b25ca6_0_290"/>
          <p:cNvSpPr txBox="1">
            <a:spLocks noGrp="1"/>
          </p:cNvSpPr>
          <p:nvPr>
            <p:ph type="body" idx="1"/>
          </p:nvPr>
        </p:nvSpPr>
        <p:spPr>
          <a:xfrm>
            <a:off x="304800" y="1447473"/>
            <a:ext cx="8689650" cy="3263400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t" anchorCtr="0">
            <a:noAutofit/>
          </a:bodyPr>
          <a:lstStyle/>
          <a:p>
            <a:pPr marL="0" indent="0">
              <a:spcBef>
                <a:spcPts val="750"/>
              </a:spcBef>
              <a:buNone/>
            </a:pPr>
            <a:r>
              <a:rPr lang="en-US" dirty="0">
                <a:solidFill>
                  <a:srgbClr val="0070C0"/>
                </a:solidFill>
              </a:rPr>
              <a:t>Take 1</a:t>
            </a:r>
            <a:r>
              <a:rPr lang="en-US" dirty="0"/>
              <a:t>: Build </a:t>
            </a:r>
            <a:r>
              <a:rPr lang="en-US" i="1" dirty="0"/>
              <a:t>inherently interpretable</a:t>
            </a:r>
            <a:r>
              <a:rPr lang="en-US" dirty="0"/>
              <a:t> predictive models</a:t>
            </a:r>
            <a:endParaRPr dirty="0"/>
          </a:p>
        </p:txBody>
      </p:sp>
      <p:pic>
        <p:nvPicPr>
          <p:cNvPr id="262" name="Google Shape;262;gad14b25ca6_0_2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369" y="3052867"/>
            <a:ext cx="2986931" cy="1976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gad14b25ca6_0_2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8700" y="3143962"/>
            <a:ext cx="2845370" cy="179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gad14b25ca6_0_29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>
            <a:off x="2391976" y="4002581"/>
            <a:ext cx="813281" cy="758006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ad14b25ca6_0_290"/>
          <p:cNvSpPr txBox="1"/>
          <p:nvPr/>
        </p:nvSpPr>
        <p:spPr>
          <a:xfrm>
            <a:off x="4648200" y="6184353"/>
            <a:ext cx="417015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r>
              <a:rPr lang="en-US" sz="1473" dirty="0">
                <a:solidFill>
                  <a:srgbClr val="1155CC"/>
                </a:solidFill>
                <a:latin typeface="Cambria"/>
                <a:ea typeface="Cambria"/>
                <a:cs typeface="Cambria"/>
                <a:sym typeface="Cambria"/>
              </a:rPr>
              <a:t>[ </a:t>
            </a:r>
            <a:r>
              <a:rPr lang="en-US" sz="1473" dirty="0" err="1">
                <a:solidFill>
                  <a:srgbClr val="1155CC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Letham</a:t>
            </a:r>
            <a:r>
              <a:rPr lang="en-US" sz="1473" dirty="0">
                <a:solidFill>
                  <a:srgbClr val="1155CC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 and Rudin 2015; Lakkaraju et. al. 2016 </a:t>
            </a:r>
            <a:r>
              <a:rPr lang="en-US" sz="1473" dirty="0">
                <a:solidFill>
                  <a:srgbClr val="1155CC"/>
                </a:solidFill>
                <a:latin typeface="Cambria"/>
                <a:ea typeface="Cambria"/>
                <a:cs typeface="Cambria"/>
                <a:sym typeface="Cambria"/>
              </a:rPr>
              <a:t>]</a:t>
            </a:r>
            <a:endParaRPr sz="1473" dirty="0">
              <a:solidFill>
                <a:srgbClr val="1155C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75520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d14b25ca6_0_304"/>
          <p:cNvSpPr txBox="1">
            <a:spLocks noGrp="1"/>
          </p:cNvSpPr>
          <p:nvPr>
            <p:ph type="title"/>
          </p:nvPr>
        </p:nvSpPr>
        <p:spPr>
          <a:xfrm>
            <a:off x="628650" y="103419"/>
            <a:ext cx="7886700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Achieving Model Understanding</a:t>
            </a:r>
            <a:endParaRPr dirty="0"/>
          </a:p>
        </p:txBody>
      </p:sp>
      <p:sp>
        <p:nvSpPr>
          <p:cNvPr id="272" name="Google Shape;272;gad14b25ca6_0_304"/>
          <p:cNvSpPr txBox="1">
            <a:spLocks noGrp="1"/>
          </p:cNvSpPr>
          <p:nvPr>
            <p:ph type="body" idx="1"/>
          </p:nvPr>
        </p:nvSpPr>
        <p:spPr>
          <a:xfrm>
            <a:off x="196996" y="1281656"/>
            <a:ext cx="8750007" cy="3263400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t" anchorCtr="0">
            <a:noAutofit/>
          </a:bodyPr>
          <a:lstStyle/>
          <a:p>
            <a:pPr marL="0" indent="0">
              <a:spcBef>
                <a:spcPts val="750"/>
              </a:spcBef>
              <a:buNone/>
            </a:pPr>
            <a:r>
              <a:rPr lang="en-US" dirty="0">
                <a:solidFill>
                  <a:srgbClr val="0070C0"/>
                </a:solidFill>
              </a:rPr>
              <a:t>Take 2</a:t>
            </a:r>
            <a:r>
              <a:rPr lang="en-US" dirty="0"/>
              <a:t>: </a:t>
            </a:r>
            <a:r>
              <a:rPr lang="en-US" i="1" dirty="0"/>
              <a:t>Explain</a:t>
            </a:r>
            <a:r>
              <a:rPr lang="en-US" dirty="0"/>
              <a:t> pre-built models </a:t>
            </a:r>
            <a:r>
              <a:rPr lang="en-US" i="1" dirty="0"/>
              <a:t>in a post-hoc manner</a:t>
            </a:r>
            <a:endParaRPr i="1" dirty="0"/>
          </a:p>
        </p:txBody>
      </p:sp>
      <p:pic>
        <p:nvPicPr>
          <p:cNvPr id="274" name="Google Shape;274;gad14b25ca6_0_3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482" y="2758725"/>
            <a:ext cx="1282594" cy="1215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gad14b25ca6_0_3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50" y="3981394"/>
            <a:ext cx="2213606" cy="147481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gad14b25ca6_0_304"/>
          <p:cNvSpPr/>
          <p:nvPr/>
        </p:nvSpPr>
        <p:spPr>
          <a:xfrm>
            <a:off x="3602893" y="3273409"/>
            <a:ext cx="1573650" cy="549675"/>
          </a:xfrm>
          <a:prstGeom prst="roundRect">
            <a:avLst>
              <a:gd name="adj" fmla="val 16667"/>
            </a:avLst>
          </a:prstGeom>
          <a:solidFill>
            <a:srgbClr val="F9CB9C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r>
              <a:rPr lang="en-US" sz="1500">
                <a:latin typeface="Cambria"/>
                <a:ea typeface="Cambria"/>
                <a:cs typeface="Cambria"/>
                <a:sym typeface="Cambria"/>
              </a:rPr>
              <a:t>Explainer</a:t>
            </a:r>
            <a:endParaRPr sz="1473"/>
          </a:p>
        </p:txBody>
      </p:sp>
      <p:cxnSp>
        <p:nvCxnSpPr>
          <p:cNvPr id="277" name="Google Shape;277;gad14b25ca6_0_304"/>
          <p:cNvCxnSpPr/>
          <p:nvPr/>
        </p:nvCxnSpPr>
        <p:spPr>
          <a:xfrm>
            <a:off x="5362618" y="3548246"/>
            <a:ext cx="1000125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8" name="Google Shape;278;gad14b25ca6_0_304"/>
          <p:cNvCxnSpPr/>
          <p:nvPr/>
        </p:nvCxnSpPr>
        <p:spPr>
          <a:xfrm>
            <a:off x="2550849" y="3553196"/>
            <a:ext cx="864675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279" name="Google Shape;279;gad14b25ca6_0_3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6554401" y="2964141"/>
            <a:ext cx="813281" cy="758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ad14b25ca6_0_304"/>
          <p:cNvPicPr preferRelativeResize="0"/>
          <p:nvPr/>
        </p:nvPicPr>
        <p:blipFill rotWithShape="1">
          <a:blip r:embed="rId6">
            <a:alphaModFix/>
          </a:blip>
          <a:srcRect l="3479" t="5975" r="30114" b="41284"/>
          <a:stretch/>
        </p:blipFill>
        <p:spPr>
          <a:xfrm>
            <a:off x="5643506" y="3828552"/>
            <a:ext cx="3391331" cy="618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gad14b25ca6_0_30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59346" y="2076919"/>
            <a:ext cx="1299824" cy="167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ad14b25ca6_0_30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63619" y="4380975"/>
            <a:ext cx="1851731" cy="1167619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gad14b25ca6_0_304"/>
          <p:cNvSpPr txBox="1"/>
          <p:nvPr/>
        </p:nvSpPr>
        <p:spPr>
          <a:xfrm>
            <a:off x="4689020" y="6266121"/>
            <a:ext cx="417015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r>
              <a:rPr lang="en-US" sz="1473" dirty="0">
                <a:solidFill>
                  <a:srgbClr val="1155CC"/>
                </a:solidFill>
                <a:latin typeface="Cambria"/>
                <a:ea typeface="Cambria"/>
                <a:cs typeface="Cambria"/>
                <a:sym typeface="Cambria"/>
              </a:rPr>
              <a:t>[ </a:t>
            </a:r>
            <a:r>
              <a:rPr lang="en-US" sz="1473" dirty="0">
                <a:solidFill>
                  <a:srgbClr val="1155CC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Ribeiro et. al. 2016, 2018; Lakkaraju et. al. 2019</a:t>
            </a:r>
            <a:r>
              <a:rPr lang="en-US" sz="1473" dirty="0">
                <a:solidFill>
                  <a:srgbClr val="1155CC"/>
                </a:solidFill>
                <a:latin typeface="Cambria"/>
                <a:ea typeface="Cambria"/>
                <a:cs typeface="Cambria"/>
                <a:sym typeface="Cambria"/>
              </a:rPr>
              <a:t>]</a:t>
            </a:r>
            <a:endParaRPr sz="1473" dirty="0">
              <a:solidFill>
                <a:srgbClr val="1155C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3453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"/>
          <p:cNvSpPr txBox="1">
            <a:spLocks noGrp="1"/>
          </p:cNvSpPr>
          <p:nvPr>
            <p:ph type="title"/>
          </p:nvPr>
        </p:nvSpPr>
        <p:spPr>
          <a:xfrm>
            <a:off x="152400" y="73571"/>
            <a:ext cx="8986024" cy="99417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rmAutofit fontScale="90000"/>
          </a:bodyPr>
          <a:lstStyle/>
          <a:p>
            <a:pPr>
              <a:lnSpc>
                <a:spcPct val="90000"/>
              </a:lnSpc>
              <a:spcBef>
                <a:spcPts val="0"/>
              </a:spcBef>
              <a:buClr>
                <a:srgbClr val="0070C0"/>
              </a:buClr>
              <a:buSzPts val="4400"/>
            </a:pPr>
            <a:r>
              <a:rPr lang="en-US"/>
              <a:t>Inherently Interpretable Models vs. </a:t>
            </a:r>
            <a:endParaRPr/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0070C0"/>
              </a:buClr>
              <a:buSzPts val="4400"/>
            </a:pPr>
            <a:r>
              <a:rPr lang="en-US"/>
              <a:t>Post hoc Explanations</a:t>
            </a:r>
            <a:endParaRPr/>
          </a:p>
        </p:txBody>
      </p:sp>
      <p:sp>
        <p:nvSpPr>
          <p:cNvPr id="289" name="Google Shape;289;p6"/>
          <p:cNvSpPr txBox="1">
            <a:spLocks noGrp="1"/>
          </p:cNvSpPr>
          <p:nvPr>
            <p:ph type="body" idx="1"/>
          </p:nvPr>
        </p:nvSpPr>
        <p:spPr>
          <a:xfrm>
            <a:off x="157976" y="1987144"/>
            <a:ext cx="8986024" cy="370946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t" anchorCtr="0">
            <a:normAutofit fontScale="92500"/>
          </a:bodyPr>
          <a:lstStyle/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600" dirty="0"/>
              <a:t>In </a:t>
            </a:r>
            <a:r>
              <a:rPr lang="en-US" sz="2600" b="1" i="1" dirty="0"/>
              <a:t>certain</a:t>
            </a:r>
            <a:r>
              <a:rPr lang="en-US" sz="2600" dirty="0"/>
              <a:t> settings, </a:t>
            </a:r>
            <a:r>
              <a:rPr lang="en-US" sz="2600" i="1" dirty="0"/>
              <a:t>accuracy-interpretability trade offs</a:t>
            </a:r>
            <a:r>
              <a:rPr lang="en-US" sz="2600" dirty="0"/>
              <a:t> may exist.  </a:t>
            </a:r>
            <a:endParaRPr sz="2600"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</p:txBody>
      </p:sp>
      <p:pic>
        <p:nvPicPr>
          <p:cNvPr id="291" name="Google Shape;291;p6"/>
          <p:cNvPicPr preferRelativeResize="0"/>
          <p:nvPr/>
        </p:nvPicPr>
        <p:blipFill rotWithShape="1">
          <a:blip r:embed="rId3">
            <a:alphaModFix/>
          </a:blip>
          <a:srcRect l="4379" b="5775"/>
          <a:stretch/>
        </p:blipFill>
        <p:spPr>
          <a:xfrm>
            <a:off x="1434956" y="1987144"/>
            <a:ext cx="2333550" cy="2104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0469" y="4091831"/>
            <a:ext cx="797663" cy="2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925" y="2769994"/>
            <a:ext cx="718650" cy="538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28025" y="1993247"/>
            <a:ext cx="3773026" cy="2278556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6"/>
          <p:cNvSpPr txBox="1"/>
          <p:nvPr/>
        </p:nvSpPr>
        <p:spPr>
          <a:xfrm>
            <a:off x="3696450" y="1600200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575" b="1">
                <a:latin typeface="Cambria"/>
                <a:ea typeface="Cambria"/>
                <a:cs typeface="Cambria"/>
                <a:sym typeface="Cambria"/>
              </a:rPr>
              <a:t>Example</a:t>
            </a:r>
            <a:endParaRPr sz="1575" b="1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6" name="Google Shape;296;p6"/>
          <p:cNvSpPr txBox="1"/>
          <p:nvPr/>
        </p:nvSpPr>
        <p:spPr>
          <a:xfrm>
            <a:off x="2590801" y="6070767"/>
            <a:ext cx="6547624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r>
              <a:rPr lang="en-US" sz="1473" dirty="0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[ </a:t>
            </a:r>
            <a:r>
              <a:rPr lang="en-US" sz="1473" dirty="0">
                <a:solidFill>
                  <a:schemeClr val="accent1"/>
                </a:solidFill>
                <a:highlight>
                  <a:srgbClr val="FFFFFF"/>
                </a:highlight>
                <a:uFill>
                  <a:noFill/>
                </a:uFill>
                <a:latin typeface="Cambria"/>
                <a:ea typeface="Cambria"/>
                <a:cs typeface="Cambria"/>
                <a:sym typeface="Cambri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Cireşan</a:t>
            </a:r>
            <a:r>
              <a:rPr lang="en-US" sz="1473" dirty="0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 et. al. 2012, Caruana et. al. 2006, </a:t>
            </a:r>
            <a:r>
              <a:rPr lang="en-US" sz="1473" dirty="0" err="1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Frosst</a:t>
            </a:r>
            <a:r>
              <a:rPr lang="en-US" sz="1473" dirty="0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 et. al.  2017, Stewart 2020]</a:t>
            </a:r>
            <a:endParaRPr sz="1473" dirty="0">
              <a:solidFill>
                <a:schemeClr val="accen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7" name="Google Shape;297;p6"/>
          <p:cNvSpPr/>
          <p:nvPr/>
        </p:nvSpPr>
        <p:spPr>
          <a:xfrm>
            <a:off x="6734194" y="2907956"/>
            <a:ext cx="597600" cy="1615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sz="1473"/>
          </a:p>
        </p:txBody>
      </p:sp>
    </p:spTree>
    <p:extLst>
      <p:ext uri="{BB962C8B-B14F-4D97-AF65-F5344CB8AC3E}">
        <p14:creationId xmlns:p14="http://schemas.microsoft.com/office/powerpoint/2010/main" val="75928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ad14b25ca6_0_352"/>
          <p:cNvSpPr txBox="1">
            <a:spLocks noGrp="1"/>
          </p:cNvSpPr>
          <p:nvPr>
            <p:ph type="title"/>
          </p:nvPr>
        </p:nvSpPr>
        <p:spPr>
          <a:xfrm>
            <a:off x="542457" y="125560"/>
            <a:ext cx="7886700" cy="9942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buClr>
                <a:srgbClr val="0070C0"/>
              </a:buClr>
              <a:buSzPts val="4400"/>
            </a:pPr>
            <a:r>
              <a:rPr lang="en-US" dirty="0"/>
              <a:t>Inherently Interpretable Models vs. </a:t>
            </a:r>
            <a:endParaRPr dirty="0"/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0070C0"/>
              </a:buClr>
              <a:buSzPts val="4400"/>
            </a:pPr>
            <a:r>
              <a:rPr lang="en-US" dirty="0"/>
              <a:t>Post hoc Explanations</a:t>
            </a:r>
            <a:endParaRPr dirty="0"/>
          </a:p>
        </p:txBody>
      </p:sp>
      <p:pic>
        <p:nvPicPr>
          <p:cNvPr id="304" name="Google Shape;304;gad14b25ca6_0_3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819" y="2424038"/>
            <a:ext cx="3271143" cy="2674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gad14b25ca6_0_3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6676" y="2520619"/>
            <a:ext cx="3592481" cy="2328843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gad14b25ca6_0_352"/>
          <p:cNvSpPr txBox="1"/>
          <p:nvPr/>
        </p:nvSpPr>
        <p:spPr>
          <a:xfrm>
            <a:off x="4252425" y="4627772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171450" indent="-38100" algn="ctr">
              <a:lnSpc>
                <a:spcPct val="90000"/>
              </a:lnSpc>
            </a:pPr>
            <a:endParaRPr sz="21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171450" indent="-38100" algn="ctr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21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complex models might                                achieve higher accuracy</a:t>
            </a:r>
            <a:endParaRPr sz="1473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07" name="Google Shape;307;gad14b25ca6_0_352"/>
          <p:cNvSpPr txBox="1"/>
          <p:nvPr/>
        </p:nvSpPr>
        <p:spPr>
          <a:xfrm>
            <a:off x="886950" y="5032444"/>
            <a:ext cx="465097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171450" indent="-3810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21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can build interpretable +</a:t>
            </a:r>
            <a:endParaRPr sz="21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171450" indent="-3810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21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   accurate models  </a:t>
            </a:r>
            <a:endParaRPr sz="1473"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70042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ad14b25ca6_0_365"/>
          <p:cNvSpPr txBox="1">
            <a:spLocks noGrp="1"/>
          </p:cNvSpPr>
          <p:nvPr>
            <p:ph type="body" idx="1"/>
          </p:nvPr>
        </p:nvSpPr>
        <p:spPr>
          <a:xfrm>
            <a:off x="135000" y="1862453"/>
            <a:ext cx="88740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t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/>
              <a:t>Sometimes, you don’t have enough data to build your model from scratch.</a:t>
            </a:r>
            <a:endParaRPr dirty="0"/>
          </a:p>
          <a:p>
            <a:pPr mar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/>
              <a:t>And, all you have is a (proprietary) black box!</a:t>
            </a:r>
            <a:endParaRPr dirty="0"/>
          </a:p>
          <a:p>
            <a:pPr mar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/>
              <a:t> </a:t>
            </a:r>
            <a:endParaRPr dirty="0"/>
          </a:p>
          <a:p>
            <a:pPr marL="171450" indent="-3810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dirty="0"/>
          </a:p>
          <a:p>
            <a:pPr marL="171450" indent="-3810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/>
              <a:t>            </a:t>
            </a:r>
            <a:endParaRPr dirty="0"/>
          </a:p>
        </p:txBody>
      </p:sp>
      <p:sp>
        <p:nvSpPr>
          <p:cNvPr id="313" name="Google Shape;313;gad14b25ca6_0_365"/>
          <p:cNvSpPr txBox="1">
            <a:spLocks noGrp="1"/>
          </p:cNvSpPr>
          <p:nvPr>
            <p:ph type="title"/>
          </p:nvPr>
        </p:nvSpPr>
        <p:spPr>
          <a:xfrm>
            <a:off x="473643" y="92620"/>
            <a:ext cx="7886700" cy="9942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buClr>
                <a:srgbClr val="0070C0"/>
              </a:buClr>
              <a:buSzPts val="4400"/>
            </a:pPr>
            <a:r>
              <a:rPr lang="en-US" dirty="0"/>
              <a:t>Inherently Interpretable Models vs. </a:t>
            </a:r>
            <a:endParaRPr dirty="0"/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0070C0"/>
              </a:buClr>
              <a:buSzPts val="4400"/>
            </a:pPr>
            <a:r>
              <a:rPr lang="en-US" dirty="0"/>
              <a:t>Post hoc Explanations</a:t>
            </a:r>
            <a:endParaRPr dirty="0"/>
          </a:p>
        </p:txBody>
      </p:sp>
      <p:pic>
        <p:nvPicPr>
          <p:cNvPr id="315" name="Google Shape;315;gad14b25ca6_0_3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200" y="4200174"/>
            <a:ext cx="1224450" cy="116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gad14b25ca6_0_3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4600" y="4125823"/>
            <a:ext cx="1298400" cy="12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gad14b25ca6_0_365"/>
          <p:cNvSpPr txBox="1"/>
          <p:nvPr/>
        </p:nvSpPr>
        <p:spPr>
          <a:xfrm>
            <a:off x="6477000" y="6172200"/>
            <a:ext cx="2351978" cy="31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r>
              <a:rPr lang="en-US" sz="1473" dirty="0">
                <a:latin typeface="Cambria"/>
                <a:ea typeface="Cambria"/>
                <a:cs typeface="Cambria"/>
                <a:sym typeface="Cambria"/>
              </a:rPr>
              <a:t>[ </a:t>
            </a:r>
            <a:r>
              <a:rPr lang="en-US" sz="1473" dirty="0">
                <a:solidFill>
                  <a:srgbClr val="0070C0"/>
                </a:solidFill>
                <a:uFill>
                  <a:noFill/>
                </a:uFill>
                <a:latin typeface="Cambria"/>
                <a:ea typeface="Cambria"/>
                <a:cs typeface="Cambria"/>
                <a:sym typeface="Cambri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Ribeiro et. al. 2016</a:t>
            </a:r>
            <a:r>
              <a:rPr lang="en-US" sz="1473" dirty="0">
                <a:latin typeface="Cambria"/>
                <a:ea typeface="Cambria"/>
                <a:cs typeface="Cambria"/>
                <a:sym typeface="Cambria"/>
              </a:rPr>
              <a:t> ]</a:t>
            </a:r>
            <a:endParaRPr sz="1473" dirty="0"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648103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ad14b25ca6_0_380"/>
          <p:cNvSpPr txBox="1">
            <a:spLocks noGrp="1"/>
          </p:cNvSpPr>
          <p:nvPr>
            <p:ph type="title"/>
          </p:nvPr>
        </p:nvSpPr>
        <p:spPr>
          <a:xfrm>
            <a:off x="616447" y="76200"/>
            <a:ext cx="7886700" cy="994275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spcBef>
                <a:spcPts val="0"/>
              </a:spcBef>
            </a:pPr>
            <a:endParaRPr dirty="0"/>
          </a:p>
          <a:p>
            <a:pPr>
              <a:spcBef>
                <a:spcPts val="0"/>
              </a:spcBef>
              <a:buClr>
                <a:srgbClr val="0070C0"/>
              </a:buClr>
              <a:buSzPts val="4400"/>
            </a:pPr>
            <a:r>
              <a:rPr lang="en-US" dirty="0"/>
              <a:t>Inherently Interpretable Models vs. </a:t>
            </a:r>
            <a:endParaRPr dirty="0"/>
          </a:p>
          <a:p>
            <a:pPr>
              <a:spcBef>
                <a:spcPts val="0"/>
              </a:spcBef>
              <a:buClr>
                <a:srgbClr val="0070C0"/>
              </a:buClr>
              <a:buSzPts val="4400"/>
            </a:pPr>
            <a:r>
              <a:rPr lang="en-US" dirty="0"/>
              <a:t>Post hoc Explanations</a:t>
            </a:r>
            <a:endParaRPr dirty="0"/>
          </a:p>
          <a:p>
            <a:pPr>
              <a:spcBef>
                <a:spcPts val="0"/>
              </a:spcBef>
            </a:pPr>
            <a:endParaRPr dirty="0"/>
          </a:p>
        </p:txBody>
      </p:sp>
      <p:sp>
        <p:nvSpPr>
          <p:cNvPr id="324" name="Google Shape;324;gad14b25ca6_0_380"/>
          <p:cNvSpPr txBox="1">
            <a:spLocks noGrp="1"/>
          </p:cNvSpPr>
          <p:nvPr>
            <p:ph type="body" idx="1"/>
          </p:nvPr>
        </p:nvSpPr>
        <p:spPr>
          <a:xfrm>
            <a:off x="628650" y="2226469"/>
            <a:ext cx="7886700" cy="3263400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t" anchorCtr="0">
            <a:noAutofit/>
          </a:bodyPr>
          <a:lstStyle/>
          <a:p>
            <a:pPr marL="0" indent="0">
              <a:spcBef>
                <a:spcPts val="750"/>
              </a:spcBef>
              <a:buNone/>
            </a:pPr>
            <a:endParaRPr dirty="0"/>
          </a:p>
          <a:p>
            <a:pPr marL="0" indent="0">
              <a:spcBef>
                <a:spcPts val="750"/>
              </a:spcBef>
              <a:buNone/>
            </a:pPr>
            <a:endParaRPr dirty="0"/>
          </a:p>
          <a:p>
            <a:pPr marL="0" indent="0">
              <a:spcBef>
                <a:spcPts val="750"/>
              </a:spcBef>
              <a:buNone/>
            </a:pPr>
            <a:endParaRPr dirty="0"/>
          </a:p>
          <a:p>
            <a:pPr marL="0" indent="0">
              <a:spcBef>
                <a:spcPts val="750"/>
              </a:spcBef>
              <a:buNone/>
            </a:pPr>
            <a:endParaRPr dirty="0"/>
          </a:p>
          <a:p>
            <a:pPr marL="0" indent="0">
              <a:spcBef>
                <a:spcPts val="750"/>
              </a:spcBef>
              <a:buNone/>
            </a:pPr>
            <a:endParaRPr dirty="0"/>
          </a:p>
          <a:p>
            <a:pPr marL="0" indent="0">
              <a:spcBef>
                <a:spcPts val="750"/>
              </a:spcBef>
              <a:buNone/>
            </a:pPr>
            <a:endParaRPr dirty="0"/>
          </a:p>
          <a:p>
            <a:pPr marL="0" indent="0">
              <a:spcBef>
                <a:spcPts val="750"/>
              </a:spcBef>
              <a:buNone/>
            </a:pPr>
            <a:endParaRPr dirty="0"/>
          </a:p>
          <a:p>
            <a:pPr marL="0" indent="0">
              <a:spcBef>
                <a:spcPts val="750"/>
              </a:spcBef>
              <a:buNone/>
            </a:pPr>
            <a:endParaRPr dirty="0"/>
          </a:p>
        </p:txBody>
      </p:sp>
      <p:sp>
        <p:nvSpPr>
          <p:cNvPr id="326" name="Google Shape;326;gad14b25ca6_0_380"/>
          <p:cNvSpPr/>
          <p:nvPr/>
        </p:nvSpPr>
        <p:spPr>
          <a:xfrm>
            <a:off x="1003050" y="2464088"/>
            <a:ext cx="7137900" cy="2519325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If you </a:t>
            </a:r>
            <a:r>
              <a:rPr lang="en-US" sz="1800" i="1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can build</a:t>
            </a:r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an interpretable model which is also adequately accurate for your setting, DO IT!  </a:t>
            </a:r>
            <a:endParaRPr sz="18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algn="ctr"/>
            <a:endParaRPr sz="18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algn="ctr"/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Otherwise, </a:t>
            </a:r>
            <a:r>
              <a:rPr lang="en-US" sz="1800" b="1" i="1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post hoc explanations</a:t>
            </a:r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come to the rescue!</a:t>
            </a:r>
            <a:endParaRPr sz="18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111844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EAD25-DB44-9140-8BF4-04797847B1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4267200"/>
            <a:ext cx="7772400" cy="1470026"/>
          </a:xfrm>
        </p:spPr>
        <p:txBody>
          <a:bodyPr/>
          <a:lstStyle/>
          <a:p>
            <a:r>
              <a:rPr lang="en-US" dirty="0"/>
              <a:t>Let’s get into some details!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058C47-C797-5545-8E07-83FCA3B69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900" y="457200"/>
            <a:ext cx="32766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0053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C4700-5D78-0B4E-9615-BCC21F8A7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Up!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C010D-DA51-C142-9911-CAEDF594B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8601"/>
            <a:ext cx="8458199" cy="5181600"/>
          </a:xfrm>
        </p:spPr>
        <p:txBody>
          <a:bodyPr/>
          <a:lstStyle/>
          <a:p>
            <a:r>
              <a:rPr lang="en-US" dirty="0"/>
              <a:t>Define and evaluate interpretability</a:t>
            </a:r>
          </a:p>
          <a:p>
            <a:pPr lvl="1"/>
            <a:r>
              <a:rPr lang="en-US" dirty="0"/>
              <a:t>somewhat! </a:t>
            </a:r>
            <a:r>
              <a:rPr lang="en-US" dirty="0">
                <a:sym typeface="Wingdings" pitchFamily="2" charset="2"/>
              </a:rPr>
              <a:t> </a:t>
            </a:r>
            <a:endParaRPr lang="en-US" dirty="0"/>
          </a:p>
          <a:p>
            <a:endParaRPr lang="en-US" dirty="0"/>
          </a:p>
          <a:p>
            <a:r>
              <a:rPr lang="en-US" dirty="0"/>
              <a:t>Taxonomy of interpretability evaluation</a:t>
            </a:r>
          </a:p>
          <a:p>
            <a:endParaRPr lang="en-US" dirty="0"/>
          </a:p>
          <a:p>
            <a:r>
              <a:rPr lang="en-US" dirty="0"/>
              <a:t>Taxonomy of interpretability based on applications/tasks</a:t>
            </a:r>
          </a:p>
          <a:p>
            <a:endParaRPr lang="en-US" dirty="0"/>
          </a:p>
          <a:p>
            <a:r>
              <a:rPr lang="en-US" dirty="0"/>
              <a:t>Taxonomy of interpretability based on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4FBAC-40FA-044A-AB2C-F51AE056C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Google Shape;317;gad14b25ca6_0_365">
            <a:extLst>
              <a:ext uri="{FF2B5EF4-FFF2-40B4-BE49-F238E27FC236}">
                <a16:creationId xmlns:a16="http://schemas.microsoft.com/office/drawing/2014/main" id="{8CF0A383-1E51-3840-851C-43773416AA1A}"/>
              </a:ext>
            </a:extLst>
          </p:cNvPr>
          <p:cNvSpPr txBox="1"/>
          <p:nvPr/>
        </p:nvSpPr>
        <p:spPr>
          <a:xfrm>
            <a:off x="6477000" y="6172200"/>
            <a:ext cx="2351978" cy="31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r>
              <a:rPr lang="en-US" sz="1473" dirty="0">
                <a:latin typeface="Cambria"/>
                <a:ea typeface="Cambria"/>
                <a:cs typeface="Cambria"/>
                <a:sym typeface="Cambria"/>
              </a:rPr>
              <a:t>[</a:t>
            </a:r>
            <a:r>
              <a:rPr lang="en-US" sz="1473" dirty="0">
                <a:solidFill>
                  <a:srgbClr val="0070C0"/>
                </a:solidFill>
                <a:uFill>
                  <a:noFill/>
                </a:uFill>
                <a:latin typeface="Cambria"/>
                <a:ea typeface="Cambria"/>
                <a:cs typeface="Cambria"/>
                <a:sym typeface="Cambria"/>
              </a:rPr>
              <a:t>Doshi-Velez &amp; Kim, 2017</a:t>
            </a:r>
            <a:r>
              <a:rPr lang="en-US" sz="1473" dirty="0">
                <a:latin typeface="Cambria"/>
                <a:ea typeface="Cambria"/>
                <a:cs typeface="Cambria"/>
                <a:sym typeface="Cambria"/>
              </a:rPr>
              <a:t>]</a:t>
            </a:r>
            <a:endParaRPr sz="1473" dirty="0"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6004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9ABB8-E5DD-DA44-B3F9-0B85A29FE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Staff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56D12-1993-6148-BDFA-B9B8529C2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909A96-159C-4C44-AE55-BA60F11F9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46867B-D0C3-9947-8050-843DB7D97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661" y="1531199"/>
            <a:ext cx="2045287" cy="17636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0D48B4-A777-1E45-BBB8-E5CD9F063587}"/>
              </a:ext>
            </a:extLst>
          </p:cNvPr>
          <p:cNvSpPr txBox="1"/>
          <p:nvPr/>
        </p:nvSpPr>
        <p:spPr>
          <a:xfrm>
            <a:off x="0" y="3355279"/>
            <a:ext cx="28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Helvetica Neue Light" charset="0"/>
                <a:ea typeface="Helvetica Neue Light" charset="0"/>
                <a:cs typeface="Helvetica Neue Light" charset="0"/>
              </a:rPr>
              <a:t>Hima</a:t>
            </a:r>
            <a:r>
              <a:rPr lang="en-US" sz="1600" b="1" dirty="0">
                <a:latin typeface="Helvetica Neue Light" charset="0"/>
                <a:ea typeface="Helvetica Neue Light" charset="0"/>
                <a:cs typeface="Helvetica Neue Light" charset="0"/>
              </a:rPr>
              <a:t> Lakkaraju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387B4C-C216-6D49-8341-57E9F88ABD11}"/>
              </a:ext>
            </a:extLst>
          </p:cNvPr>
          <p:cNvSpPr txBox="1"/>
          <p:nvPr/>
        </p:nvSpPr>
        <p:spPr>
          <a:xfrm>
            <a:off x="947784" y="6118548"/>
            <a:ext cx="7238999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Course Webpage: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https://</a:t>
            </a:r>
            <a:r>
              <a:rPr lang="en-US" dirty="0" err="1">
                <a:solidFill>
                  <a:srgbClr val="0000FF"/>
                </a:solidFill>
              </a:rPr>
              <a:t>canvas.harvard.edu</a:t>
            </a:r>
            <a:r>
              <a:rPr lang="en-US" dirty="0">
                <a:solidFill>
                  <a:srgbClr val="0000FF"/>
                </a:solidFill>
              </a:rPr>
              <a:t>/courses/117650</a:t>
            </a:r>
            <a:endParaRPr lang="en-US" dirty="0">
              <a:solidFill>
                <a:srgbClr val="0000FF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1C68ED-F374-404C-9125-B8B9D7B0770A}"/>
              </a:ext>
            </a:extLst>
          </p:cNvPr>
          <p:cNvSpPr txBox="1"/>
          <p:nvPr/>
        </p:nvSpPr>
        <p:spPr>
          <a:xfrm>
            <a:off x="950690" y="4261994"/>
            <a:ext cx="723899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Office Hours: Start from next week </a:t>
            </a:r>
          </a:p>
          <a:p>
            <a:r>
              <a:rPr lang="en-US" sz="2000" dirty="0" err="1">
                <a:solidFill>
                  <a:srgbClr val="0000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Hima</a:t>
            </a:r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’s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office hours: Monday 1.30pm to 2.30pm</a:t>
            </a:r>
          </a:p>
          <a:p>
            <a:r>
              <a:rPr lang="en-US" sz="2000" dirty="0">
                <a:solidFill>
                  <a:srgbClr val="0000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Jiaqi and Suraj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’s office hours: Thursday 1.00pm to 2.00pm</a:t>
            </a:r>
          </a:p>
          <a:p>
            <a:r>
              <a:rPr lang="en-US" sz="2000" dirty="0">
                <a:solidFill>
                  <a:srgbClr val="0000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Location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Longeron Meeting Room, SEC 6</a:t>
            </a:r>
            <a:r>
              <a:rPr lang="en-US" sz="2000" baseline="30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floor 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  and zoom (link on </a:t>
            </a:r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cavas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</a:p>
        </p:txBody>
      </p:sp>
      <p:pic>
        <p:nvPicPr>
          <p:cNvPr id="6" name="Picture 2" descr="About | Suraj Srinivas">
            <a:extLst>
              <a:ext uri="{FF2B5EF4-FFF2-40B4-BE49-F238E27FC236}">
                <a16:creationId xmlns:a16="http://schemas.microsoft.com/office/drawing/2014/main" id="{A601FB7A-505E-482A-2A28-97C7C3CA4B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55" t="2593" r="15205" b="40290"/>
          <a:stretch/>
        </p:blipFill>
        <p:spPr bwMode="auto">
          <a:xfrm>
            <a:off x="6400800" y="1555033"/>
            <a:ext cx="2045288" cy="176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86D9C1-6E98-93C5-80DA-6114145336FC}"/>
              </a:ext>
            </a:extLst>
          </p:cNvPr>
          <p:cNvSpPr txBox="1"/>
          <p:nvPr/>
        </p:nvSpPr>
        <p:spPr>
          <a:xfrm>
            <a:off x="6004333" y="3355279"/>
            <a:ext cx="28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Helvetica Neue Light" charset="0"/>
                <a:ea typeface="Helvetica Neue Light" charset="0"/>
                <a:cs typeface="Helvetica Neue Light" charset="0"/>
              </a:rPr>
              <a:t>Suraj Srinivas</a:t>
            </a:r>
          </a:p>
        </p:txBody>
      </p:sp>
      <p:pic>
        <p:nvPicPr>
          <p:cNvPr id="1028" name="Picture 4" descr="Jiaqi Ma's Homepage">
            <a:extLst>
              <a:ext uri="{FF2B5EF4-FFF2-40B4-BE49-F238E27FC236}">
                <a16:creationId xmlns:a16="http://schemas.microsoft.com/office/drawing/2014/main" id="{828F9A7C-B28C-61C4-DF63-4EE2DE8FA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766" y="1538306"/>
            <a:ext cx="1761579" cy="1825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C3EEBC-953E-663D-801F-CECFCDE7AFC2}"/>
              </a:ext>
            </a:extLst>
          </p:cNvPr>
          <p:cNvSpPr txBox="1"/>
          <p:nvPr/>
        </p:nvSpPr>
        <p:spPr>
          <a:xfrm>
            <a:off x="3100444" y="3363652"/>
            <a:ext cx="2838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Helvetica Neue Light" charset="0"/>
                <a:ea typeface="Helvetica Neue Light" charset="0"/>
                <a:cs typeface="Helvetica Neue Light" charset="0"/>
              </a:rPr>
              <a:t>Jiaqi Ma</a:t>
            </a:r>
          </a:p>
        </p:txBody>
      </p:sp>
    </p:spTree>
    <p:extLst>
      <p:ext uri="{BB962C8B-B14F-4D97-AF65-F5344CB8AC3E}">
        <p14:creationId xmlns:p14="http://schemas.microsoft.com/office/powerpoint/2010/main" val="28988710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0C8A2-7856-6B49-9EB1-0BF1A3DCA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Interpretability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7DA6-C53F-3F48-B3C4-5BD1D03D2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ML systems </a:t>
            </a:r>
            <a:r>
              <a:rPr lang="en-US" dirty="0"/>
              <a:t>are being deployed in complex </a:t>
            </a:r>
            <a:r>
              <a:rPr lang="en-US" dirty="0">
                <a:solidFill>
                  <a:srgbClr val="0000FF"/>
                </a:solidFill>
              </a:rPr>
              <a:t>high-stakes settings</a:t>
            </a:r>
          </a:p>
          <a:p>
            <a:endParaRPr lang="en-US" dirty="0"/>
          </a:p>
          <a:p>
            <a:r>
              <a:rPr lang="en-US" dirty="0"/>
              <a:t>Accuracy alone is no longer enough 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Auxiliary criteria are important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Safety</a:t>
            </a:r>
          </a:p>
          <a:p>
            <a:pPr lvl="1"/>
            <a:r>
              <a:rPr lang="en-US" dirty="0"/>
              <a:t>Nondiscrimination</a:t>
            </a:r>
          </a:p>
          <a:p>
            <a:pPr lvl="1"/>
            <a:r>
              <a:rPr lang="en-US" dirty="0"/>
              <a:t>Right to explanation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8CA41-2BB9-964F-9133-C6B407DB7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279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0C8A2-7856-6B49-9EB1-0BF1A3DCA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Interpretability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7DA6-C53F-3F48-B3C4-5BD1D03D2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Auxiliary criteria are often </a:t>
            </a:r>
            <a:r>
              <a:rPr lang="en-US" dirty="0">
                <a:solidFill>
                  <a:srgbClr val="0000FF"/>
                </a:solidFill>
              </a:rPr>
              <a:t>hard to quantify </a:t>
            </a:r>
            <a:r>
              <a:rPr lang="en-US" dirty="0"/>
              <a:t>(completely)</a:t>
            </a:r>
          </a:p>
          <a:p>
            <a:pPr lvl="1"/>
            <a:r>
              <a:rPr lang="en-US" dirty="0"/>
              <a:t>E.g.: Impossible to enumerate all scenarios violating safety of an autonomous car</a:t>
            </a:r>
          </a:p>
          <a:p>
            <a:pPr lvl="1"/>
            <a:endParaRPr lang="en-US" dirty="0"/>
          </a:p>
          <a:p>
            <a:r>
              <a:rPr lang="en-US" dirty="0"/>
              <a:t>Fallback option: interpretability</a:t>
            </a:r>
          </a:p>
          <a:p>
            <a:pPr lvl="1"/>
            <a:r>
              <a:rPr lang="en-US" i="1" dirty="0">
                <a:solidFill>
                  <a:srgbClr val="0000FF"/>
                </a:solidFill>
              </a:rPr>
              <a:t>If the system can explain its reasoning, we can verify if that reasoning is sound </a:t>
            </a:r>
            <a:r>
              <a:rPr lang="en-US" i="1" dirty="0" err="1">
                <a:solidFill>
                  <a:srgbClr val="0000FF"/>
                </a:solidFill>
              </a:rPr>
              <a:t>w.r.t</a:t>
            </a:r>
            <a:r>
              <a:rPr lang="en-US" i="1" dirty="0">
                <a:solidFill>
                  <a:srgbClr val="0000FF"/>
                </a:solidFill>
              </a:rPr>
              <a:t>. auxiliary criteria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8CA41-2BB9-964F-9133-C6B407DB7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22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6AF74-F725-E24A-8844-08C8FAB79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Work: Defining and Measuring Interpretability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82C2A-957E-BC40-B1A9-63495C853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Little consensus </a:t>
            </a:r>
            <a:r>
              <a:rPr lang="en-US" dirty="0"/>
              <a:t>on what interpretability is and how to evaluate it</a:t>
            </a:r>
          </a:p>
          <a:p>
            <a:endParaRPr lang="en-US" dirty="0"/>
          </a:p>
          <a:p>
            <a:r>
              <a:rPr lang="en-US" dirty="0"/>
              <a:t>Interpretability evaluation typically falls into:</a:t>
            </a:r>
          </a:p>
          <a:p>
            <a:endParaRPr lang="en-US" dirty="0"/>
          </a:p>
          <a:p>
            <a:pPr lvl="1"/>
            <a:r>
              <a:rPr lang="en-US" dirty="0"/>
              <a:t>Evaluate in the </a:t>
            </a:r>
            <a:r>
              <a:rPr lang="en-US" dirty="0">
                <a:solidFill>
                  <a:srgbClr val="0000FF"/>
                </a:solidFill>
              </a:rPr>
              <a:t>context of an application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Evaluate via </a:t>
            </a:r>
            <a:r>
              <a:rPr lang="en-US" dirty="0">
                <a:solidFill>
                  <a:srgbClr val="0000FF"/>
                </a:solidFill>
              </a:rPr>
              <a:t>a quantifiable proxy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BA4D4-D5FA-6D42-86D2-4F0AB5FEF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86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6AF74-F725-E24A-8844-08C8FAB79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Work: Defining and Measuring Interpretability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82C2A-957E-BC40-B1A9-63495C853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1353847"/>
            <a:ext cx="8229600" cy="5181600"/>
          </a:xfrm>
        </p:spPr>
        <p:txBody>
          <a:bodyPr/>
          <a:lstStyle/>
          <a:p>
            <a:r>
              <a:rPr lang="en-US" dirty="0"/>
              <a:t>Evaluate in the </a:t>
            </a:r>
            <a:r>
              <a:rPr lang="en-US" dirty="0">
                <a:solidFill>
                  <a:srgbClr val="0000FF"/>
                </a:solidFill>
              </a:rPr>
              <a:t>context of an application</a:t>
            </a:r>
          </a:p>
          <a:p>
            <a:pPr lvl="1"/>
            <a:r>
              <a:rPr lang="en-US" dirty="0"/>
              <a:t>If a system is useful in a practical application or a simplified version, it must be interpretable</a:t>
            </a:r>
          </a:p>
          <a:p>
            <a:pPr lvl="1"/>
            <a:endParaRPr lang="en-US" dirty="0"/>
          </a:p>
          <a:p>
            <a:r>
              <a:rPr lang="en-US" dirty="0"/>
              <a:t>Evaluate via </a:t>
            </a:r>
            <a:r>
              <a:rPr lang="en-US" dirty="0">
                <a:solidFill>
                  <a:srgbClr val="0000FF"/>
                </a:solidFill>
              </a:rPr>
              <a:t>a quantifiable proxy</a:t>
            </a:r>
          </a:p>
          <a:p>
            <a:pPr lvl="1"/>
            <a:r>
              <a:rPr lang="en-US" dirty="0"/>
              <a:t>Claim some model class is interpretable and present algorithms to optimize within that class</a:t>
            </a:r>
          </a:p>
          <a:p>
            <a:pPr lvl="1"/>
            <a:r>
              <a:rPr lang="en-US" dirty="0"/>
              <a:t>E.g. rule lists</a:t>
            </a:r>
          </a:p>
          <a:p>
            <a:pPr lvl="1"/>
            <a:endParaRPr lang="en-US" dirty="0">
              <a:solidFill>
                <a:srgbClr val="0000FF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BA4D4-D5FA-6D42-86D2-4F0AB5FEF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6F93F0-62C9-7148-84A5-F5E162A5D00D}"/>
              </a:ext>
            </a:extLst>
          </p:cNvPr>
          <p:cNvSpPr/>
          <p:nvPr/>
        </p:nvSpPr>
        <p:spPr>
          <a:xfrm>
            <a:off x="152399" y="5268306"/>
            <a:ext cx="8839199" cy="12875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2319" tIns="46160" rIns="92319" bIns="46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dirty="0">
                <a:latin typeface="Helvetica Neue Light"/>
              </a:rPr>
              <a:t>You will know it when you see it! </a:t>
            </a:r>
            <a:endParaRPr lang="en-US" sz="2100" b="1" dirty="0"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258862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6AF74-F725-E24A-8844-08C8FAB79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Lack of Rigor?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82C2A-957E-BC40-B1A9-63495C853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1353847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FF"/>
                </a:solidFill>
              </a:rPr>
              <a:t>Yes and No</a:t>
            </a:r>
          </a:p>
          <a:p>
            <a:pPr lvl="1"/>
            <a:r>
              <a:rPr lang="en-US" dirty="0"/>
              <a:t>Previous notions are reasonable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However,</a:t>
            </a:r>
          </a:p>
          <a:p>
            <a:endParaRPr lang="en-US" dirty="0">
              <a:solidFill>
                <a:srgbClr val="0000FF"/>
              </a:solidFill>
            </a:endParaRPr>
          </a:p>
          <a:p>
            <a:pPr lvl="1"/>
            <a:r>
              <a:rPr lang="en-US" dirty="0"/>
              <a:t>Are all models in all “interpretable” model classes equally interpretable?</a:t>
            </a:r>
          </a:p>
          <a:p>
            <a:pPr lvl="2"/>
            <a:r>
              <a:rPr lang="en-US" dirty="0"/>
              <a:t>Model sparsity allows for comparison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How to compare a linear model with a decision tree?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Do all applications have same interpretability needs?</a:t>
            </a:r>
          </a:p>
          <a:p>
            <a:pPr lvl="1"/>
            <a:endParaRPr lang="en-US" dirty="0">
              <a:solidFill>
                <a:srgbClr val="0000FF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BA4D4-D5FA-6D42-86D2-4F0AB5FEF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F6E760-A8EA-924A-989A-5037B7B9B858}"/>
              </a:ext>
            </a:extLst>
          </p:cNvPr>
          <p:cNvSpPr/>
          <p:nvPr/>
        </p:nvSpPr>
        <p:spPr>
          <a:xfrm>
            <a:off x="152398" y="1368714"/>
            <a:ext cx="8839199" cy="190788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2319" tIns="46160" rIns="92319" bIns="46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dirty="0">
                <a:latin typeface="Helvetica Neue Light"/>
              </a:rPr>
              <a:t>Important to formalize these notions!!!</a:t>
            </a:r>
            <a:endParaRPr lang="en-US" sz="2100" b="1" dirty="0"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69149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09157-CC5E-6149-99C6-0B1E5BC03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Interpretability?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072BE-152C-E14F-BE79-9B7CDBF24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1374239"/>
            <a:ext cx="8229600" cy="5181600"/>
          </a:xfrm>
        </p:spPr>
        <p:txBody>
          <a:bodyPr/>
          <a:lstStyle/>
          <a:p>
            <a:r>
              <a:rPr lang="en-US" b="1" dirty="0" err="1">
                <a:solidFill>
                  <a:srgbClr val="0000FF"/>
                </a:solidFill>
              </a:rPr>
              <a:t>Defn</a:t>
            </a:r>
            <a:r>
              <a:rPr lang="en-US" dirty="0"/>
              <a:t>: Ability to explain or to present in understandable terms to a human</a:t>
            </a:r>
          </a:p>
          <a:p>
            <a:endParaRPr lang="en-US" dirty="0"/>
          </a:p>
          <a:p>
            <a:r>
              <a:rPr lang="en-US" dirty="0"/>
              <a:t>No clear answers in psychology to:</a:t>
            </a:r>
          </a:p>
          <a:p>
            <a:pPr lvl="1"/>
            <a:r>
              <a:rPr lang="en-US" dirty="0"/>
              <a:t>What constitutes an explanation?</a:t>
            </a:r>
          </a:p>
          <a:p>
            <a:pPr lvl="1"/>
            <a:r>
              <a:rPr lang="en-US" dirty="0"/>
              <a:t>What makes some explanations better than the others?</a:t>
            </a:r>
          </a:p>
          <a:p>
            <a:pPr lvl="1"/>
            <a:r>
              <a:rPr lang="en-US" dirty="0"/>
              <a:t>When are explanations sought?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DBEED-1432-FB46-A01F-8A209A0D9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239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3D878-50EE-9E4D-A7B7-FD6F877B0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and Why Interpretability?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AB37F-A487-2647-BFAB-E98B4CAEA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Not all ML systems require interpretability</a:t>
            </a:r>
          </a:p>
          <a:p>
            <a:pPr lvl="1"/>
            <a:r>
              <a:rPr lang="en-US" dirty="0"/>
              <a:t>E.g., ad servers, postal code sorting</a:t>
            </a:r>
          </a:p>
          <a:p>
            <a:pPr lvl="1"/>
            <a:r>
              <a:rPr lang="en-US" dirty="0"/>
              <a:t>No human intervention</a:t>
            </a:r>
          </a:p>
          <a:p>
            <a:pPr lvl="1"/>
            <a:endParaRPr lang="en-US" dirty="0"/>
          </a:p>
          <a:p>
            <a:r>
              <a:rPr lang="en-US" dirty="0"/>
              <a:t>No explanation needed because: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No consequences </a:t>
            </a:r>
            <a:r>
              <a:rPr lang="en-US" dirty="0"/>
              <a:t>for unacceptable results</a:t>
            </a:r>
          </a:p>
          <a:p>
            <a:pPr lvl="1"/>
            <a:r>
              <a:rPr lang="en-US" dirty="0"/>
              <a:t>Problem is </a:t>
            </a:r>
            <a:r>
              <a:rPr lang="en-US" dirty="0">
                <a:solidFill>
                  <a:srgbClr val="0000FF"/>
                </a:solidFill>
              </a:rPr>
              <a:t>well studied and validated well </a:t>
            </a:r>
            <a:r>
              <a:rPr lang="en-US" dirty="0"/>
              <a:t>in real-world applications </a:t>
            </a:r>
            <a:r>
              <a:rPr lang="en-US" dirty="0">
                <a:sym typeface="Wingdings" pitchFamily="2" charset="2"/>
              </a:rPr>
              <a:t> trust system’s decision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179AC1-2F70-E242-AE4B-99F81311D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F8C14D-24A8-7B45-B52B-CED598A8F16C}"/>
              </a:ext>
            </a:extLst>
          </p:cNvPr>
          <p:cNvSpPr/>
          <p:nvPr/>
        </p:nvSpPr>
        <p:spPr>
          <a:xfrm>
            <a:off x="152399" y="5268306"/>
            <a:ext cx="8839199" cy="12875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2319" tIns="46160" rIns="92319" bIns="46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b="1" dirty="0">
                <a:latin typeface="Helvetica Neue Light"/>
              </a:rPr>
              <a:t>When do we need explanation then?</a:t>
            </a:r>
          </a:p>
        </p:txBody>
      </p:sp>
    </p:spTree>
    <p:extLst>
      <p:ext uri="{BB962C8B-B14F-4D97-AF65-F5344CB8AC3E}">
        <p14:creationId xmlns:p14="http://schemas.microsoft.com/office/powerpoint/2010/main" val="3592887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6B724-DB28-2848-9ED7-6BAD2C7FC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and Why Interpretability?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5D41C-5D5A-2142-82A1-936BD15EF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>
                <a:solidFill>
                  <a:srgbClr val="0000FF"/>
                </a:solidFill>
              </a:rPr>
              <a:t>Incompleteness</a:t>
            </a:r>
            <a:r>
              <a:rPr lang="en-US" dirty="0"/>
              <a:t> in problem formalization</a:t>
            </a:r>
          </a:p>
          <a:p>
            <a:pPr lvl="1"/>
            <a:r>
              <a:rPr lang="en-US" dirty="0"/>
              <a:t>Hinders optimization and evaluation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Incompleteness ≠ Uncertainty</a:t>
            </a:r>
          </a:p>
          <a:p>
            <a:pPr lvl="1"/>
            <a:r>
              <a:rPr lang="en-US" dirty="0"/>
              <a:t>Uncertainty can be quantified</a:t>
            </a:r>
          </a:p>
          <a:p>
            <a:pPr lvl="1"/>
            <a:r>
              <a:rPr lang="en-US" dirty="0"/>
              <a:t>E.g., trying to learn from a small dataset (uncertainty)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53CD36-3676-C149-B373-451C7D6A1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77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6B724-DB28-2848-9ED7-6BAD2C7FC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Incompleteness: Illustrative Examples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5D41C-5D5A-2142-82A1-936BD15EF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>
                <a:solidFill>
                  <a:srgbClr val="0000FF"/>
                </a:solidFill>
              </a:rPr>
              <a:t>Scientific Knowledge</a:t>
            </a:r>
          </a:p>
          <a:p>
            <a:pPr lvl="2"/>
            <a:r>
              <a:rPr lang="en-US" dirty="0"/>
              <a:t>E.g., understanding the characteristics of a large dataset</a:t>
            </a:r>
          </a:p>
          <a:p>
            <a:pPr lvl="2"/>
            <a:r>
              <a:rPr lang="en-US" dirty="0"/>
              <a:t>Goal is abstract</a:t>
            </a:r>
          </a:p>
          <a:p>
            <a:pPr lvl="2"/>
            <a:endParaRPr lang="en-US" dirty="0"/>
          </a:p>
          <a:p>
            <a:pPr lvl="1"/>
            <a:r>
              <a:rPr lang="en-US" dirty="0">
                <a:solidFill>
                  <a:srgbClr val="0000FF"/>
                </a:solidFill>
              </a:rPr>
              <a:t>Safety</a:t>
            </a:r>
          </a:p>
          <a:p>
            <a:pPr lvl="2"/>
            <a:r>
              <a:rPr lang="en-US" dirty="0"/>
              <a:t>End to end system is never completely testable</a:t>
            </a:r>
          </a:p>
          <a:p>
            <a:pPr lvl="2"/>
            <a:r>
              <a:rPr lang="en-US" dirty="0"/>
              <a:t>Not possible to check all possible inputs</a:t>
            </a:r>
          </a:p>
          <a:p>
            <a:pPr lvl="2"/>
            <a:endParaRPr lang="en-US" dirty="0"/>
          </a:p>
          <a:p>
            <a:pPr lvl="1"/>
            <a:r>
              <a:rPr lang="en-US" dirty="0">
                <a:solidFill>
                  <a:srgbClr val="0000FF"/>
                </a:solidFill>
              </a:rPr>
              <a:t>Ethics</a:t>
            </a:r>
          </a:p>
          <a:p>
            <a:pPr lvl="2"/>
            <a:r>
              <a:rPr lang="en-US" dirty="0"/>
              <a:t>Guard against certain kinds of discrimination which are too abstract to be encoded</a:t>
            </a:r>
          </a:p>
          <a:p>
            <a:pPr lvl="2"/>
            <a:r>
              <a:rPr lang="en-US" dirty="0"/>
              <a:t>No idea about the nature of discrimination beforehand</a:t>
            </a:r>
          </a:p>
          <a:p>
            <a:pPr marL="923242" lvl="2" indent="0">
              <a:buNone/>
            </a:pPr>
            <a:r>
              <a:rPr lang="en-US" dirty="0"/>
              <a:t> 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53CD36-3676-C149-B373-451C7D6A1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758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D8EA3-236D-4044-9DD8-95A87A0BD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of Interpretability Evaluation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41E091C-D274-C04D-8188-C1F16C32FF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05" y="1356539"/>
            <a:ext cx="8769795" cy="371120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61C60-7FF3-1A40-A2F9-1B560F65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DB4744-5C73-0041-BF45-E96113F672A8}"/>
              </a:ext>
            </a:extLst>
          </p:cNvPr>
          <p:cNvSpPr/>
          <p:nvPr/>
        </p:nvSpPr>
        <p:spPr>
          <a:xfrm>
            <a:off x="162059" y="5281285"/>
            <a:ext cx="8839199" cy="12875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2319" tIns="46160" rIns="92319" bIns="46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b="1" dirty="0">
                <a:latin typeface="Helvetica Neue Light"/>
              </a:rPr>
              <a:t>Claim of the research should match the type of the evaluation!</a:t>
            </a:r>
          </a:p>
        </p:txBody>
      </p:sp>
    </p:spTree>
    <p:extLst>
      <p:ext uri="{BB962C8B-B14F-4D97-AF65-F5344CB8AC3E}">
        <p14:creationId xmlns:p14="http://schemas.microsoft.com/office/powerpoint/2010/main" val="1832754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D21B0-B5B6-6445-B855-6AD082063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23364-4541-E04D-A8C6-3C48F65E8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95400"/>
            <a:ext cx="9067800" cy="518160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00FF"/>
                </a:solidFill>
              </a:rPr>
              <a:t>Learn and improve upon the state-of-the-art literature 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0000FF"/>
                </a:solidFill>
              </a:rPr>
              <a:t>on ML interpretability and </a:t>
            </a:r>
            <a:r>
              <a:rPr lang="en-US" dirty="0" err="1">
                <a:solidFill>
                  <a:srgbClr val="0000FF"/>
                </a:solidFill>
              </a:rPr>
              <a:t>explainability</a:t>
            </a:r>
            <a:r>
              <a:rPr lang="en-US" dirty="0">
                <a:solidFill>
                  <a:srgbClr val="0000FF"/>
                </a:solidFill>
              </a:rPr>
              <a:t> </a:t>
            </a:r>
          </a:p>
          <a:p>
            <a:endParaRPr lang="en-US" dirty="0"/>
          </a:p>
          <a:p>
            <a:pPr lvl="1"/>
            <a:r>
              <a:rPr lang="en-US" dirty="0"/>
              <a:t>Understand where, when, and why is interpretability/</a:t>
            </a:r>
            <a:r>
              <a:rPr lang="en-US" dirty="0" err="1"/>
              <a:t>explainability</a:t>
            </a:r>
            <a:r>
              <a:rPr lang="en-US" dirty="0"/>
              <a:t> needed</a:t>
            </a:r>
          </a:p>
          <a:p>
            <a:endParaRPr lang="en-US" dirty="0"/>
          </a:p>
          <a:p>
            <a:pPr lvl="1"/>
            <a:r>
              <a:rPr lang="en-US" dirty="0"/>
              <a:t>Read, present, and discuss research papers</a:t>
            </a:r>
          </a:p>
          <a:p>
            <a:pPr lvl="2"/>
            <a:r>
              <a:rPr lang="en-US" dirty="0"/>
              <a:t>Formulate, optimize, and evaluate algorithms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Implement state-of-the-art algorithms; Do research!</a:t>
            </a:r>
          </a:p>
          <a:p>
            <a:endParaRPr lang="en-US" dirty="0"/>
          </a:p>
          <a:p>
            <a:pPr lvl="1"/>
            <a:r>
              <a:rPr lang="en-US" dirty="0"/>
              <a:t>Understand, critique, and </a:t>
            </a:r>
            <a:r>
              <a:rPr lang="en-US" dirty="0">
                <a:solidFill>
                  <a:srgbClr val="0000FF"/>
                </a:solidFill>
              </a:rPr>
              <a:t>redefine</a:t>
            </a:r>
            <a:r>
              <a:rPr lang="en-US" dirty="0"/>
              <a:t> literature 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EMERGING FIELD!!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A25CF9-F1E3-504E-BED8-0594AA3E4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49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D8EA3-236D-4044-9DD8-95A87A0BD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Application-grounded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E289-2835-194C-95E1-6A5333309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Real humans (domain experts), real tasks</a:t>
            </a:r>
          </a:p>
          <a:p>
            <a:endParaRPr lang="en-US" dirty="0"/>
          </a:p>
          <a:p>
            <a:r>
              <a:rPr lang="en-US" dirty="0"/>
              <a:t>Domain experts experiment with </a:t>
            </a:r>
            <a:r>
              <a:rPr lang="en-US" dirty="0">
                <a:solidFill>
                  <a:srgbClr val="0000FF"/>
                </a:solidFill>
              </a:rPr>
              <a:t>exact application task</a:t>
            </a:r>
          </a:p>
          <a:p>
            <a:endParaRPr lang="en-US" dirty="0"/>
          </a:p>
          <a:p>
            <a:r>
              <a:rPr lang="en-US" dirty="0"/>
              <a:t>Domain experts experiment with </a:t>
            </a:r>
            <a:r>
              <a:rPr lang="en-US" dirty="0">
                <a:solidFill>
                  <a:srgbClr val="0000FF"/>
                </a:solidFill>
              </a:rPr>
              <a:t>a simpler or partial task </a:t>
            </a:r>
          </a:p>
          <a:p>
            <a:pPr lvl="1"/>
            <a:r>
              <a:rPr lang="en-US" dirty="0"/>
              <a:t>Shorten experiment time</a:t>
            </a:r>
          </a:p>
          <a:p>
            <a:pPr lvl="1"/>
            <a:r>
              <a:rPr lang="en-US" dirty="0"/>
              <a:t>Increases number of potential subjects</a:t>
            </a:r>
          </a:p>
          <a:p>
            <a:pPr lvl="1"/>
            <a:endParaRPr lang="en-US" dirty="0"/>
          </a:p>
          <a:p>
            <a:r>
              <a:rPr lang="en-US" dirty="0"/>
              <a:t>Typical in HCI and visualization communities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61C60-7FF3-1A40-A2F9-1B560F65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5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D8EA3-236D-4044-9DD8-95A87A0BD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Human-grounded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E289-2835-194C-95E1-6A5333309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Real humans, simplified tasks</a:t>
            </a:r>
          </a:p>
          <a:p>
            <a:pPr lvl="1"/>
            <a:r>
              <a:rPr lang="en-US" dirty="0"/>
              <a:t>Can be completed with lay humans</a:t>
            </a:r>
          </a:p>
          <a:p>
            <a:pPr lvl="1"/>
            <a:r>
              <a:rPr lang="en-US" dirty="0"/>
              <a:t>Larger pool, less expensive</a:t>
            </a:r>
          </a:p>
          <a:p>
            <a:pPr marL="923242" lvl="2" indent="0">
              <a:buNone/>
            </a:pPr>
            <a:endParaRPr lang="en-US" dirty="0"/>
          </a:p>
          <a:p>
            <a:pPr marL="923242" lvl="2" indent="0">
              <a:buNone/>
            </a:pPr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Potential experiments</a:t>
            </a:r>
          </a:p>
          <a:p>
            <a:pPr lvl="1"/>
            <a:r>
              <a:rPr lang="en-US" dirty="0"/>
              <a:t>Pairwise comparisons</a:t>
            </a:r>
          </a:p>
          <a:p>
            <a:pPr lvl="1"/>
            <a:r>
              <a:rPr lang="en-US" dirty="0"/>
              <a:t>Simulate the model output</a:t>
            </a:r>
          </a:p>
          <a:p>
            <a:pPr lvl="1"/>
            <a:r>
              <a:rPr lang="en-US" dirty="0"/>
              <a:t>What changes should be made to input to change the output?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61C60-7FF3-1A40-A2F9-1B560F65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65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D8EA3-236D-4044-9DD8-95A87A0BD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Functionally-grounded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E289-2835-194C-95E1-6A5333309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No humans, just proxies</a:t>
            </a:r>
          </a:p>
          <a:p>
            <a:pPr lvl="1"/>
            <a:r>
              <a:rPr lang="en-US" dirty="0"/>
              <a:t>Appropriate for a class of models already validated</a:t>
            </a:r>
          </a:p>
          <a:p>
            <a:pPr lvl="2"/>
            <a:r>
              <a:rPr lang="en-US" dirty="0"/>
              <a:t>E.g., decision trees</a:t>
            </a:r>
          </a:p>
          <a:p>
            <a:pPr lvl="1"/>
            <a:r>
              <a:rPr lang="en-US" dirty="0"/>
              <a:t>A method is not yet mature</a:t>
            </a:r>
          </a:p>
          <a:p>
            <a:pPr lvl="1"/>
            <a:r>
              <a:rPr lang="en-US" dirty="0"/>
              <a:t>Human subject experiments are unethical </a:t>
            </a:r>
          </a:p>
          <a:p>
            <a:pPr lvl="1"/>
            <a:r>
              <a:rPr lang="en-US" dirty="0"/>
              <a:t>What proxies to use?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Potential experiments</a:t>
            </a:r>
          </a:p>
          <a:p>
            <a:pPr lvl="1"/>
            <a:r>
              <a:rPr lang="en-US" dirty="0"/>
              <a:t>Complexity (of a decision tree) compared to other other models of the same (similar) class</a:t>
            </a:r>
          </a:p>
          <a:p>
            <a:pPr lvl="2"/>
            <a:r>
              <a:rPr lang="en-US" dirty="0"/>
              <a:t>How many levels? How many rules?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61C60-7FF3-1A40-A2F9-1B560F65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52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EE23E-6421-3A44-BC3C-86BF13DCF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Problems: Design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1745D-F938-9E4F-AE3B-651A7EF19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676400"/>
            <a:ext cx="8229600" cy="5181600"/>
          </a:xfrm>
        </p:spPr>
        <p:txBody>
          <a:bodyPr/>
          <a:lstStyle/>
          <a:p>
            <a:r>
              <a:rPr lang="en-US" dirty="0"/>
              <a:t>What proxies are best for what real world applications?</a:t>
            </a:r>
          </a:p>
          <a:p>
            <a:endParaRPr lang="en-US" dirty="0"/>
          </a:p>
          <a:p>
            <a:r>
              <a:rPr lang="en-US" dirty="0"/>
              <a:t>What factors to consider when designing simpler tasks in place of real world tasks?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150C9-B873-6C48-9CBA-37B913958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227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FECB0-2FB0-D844-9560-9AF42467E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based on applications/tasks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A9525-5D73-BF48-8DED-D2555C368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Global vs. Local</a:t>
            </a:r>
          </a:p>
          <a:p>
            <a:pPr lvl="1"/>
            <a:r>
              <a:rPr lang="en-US" dirty="0"/>
              <a:t>High level patterns vs. specific decisions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Degree of Incompleteness</a:t>
            </a:r>
          </a:p>
          <a:p>
            <a:pPr lvl="1"/>
            <a:r>
              <a:rPr lang="en-US" dirty="0"/>
              <a:t>What part of the problem is incomplete? How incomplete is it?</a:t>
            </a:r>
          </a:p>
          <a:p>
            <a:pPr lvl="1"/>
            <a:r>
              <a:rPr lang="en-US" dirty="0"/>
              <a:t>Incomplete inputs or constraints or costs?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Time Constraints</a:t>
            </a:r>
            <a:endParaRPr lang="en-US" dirty="0"/>
          </a:p>
          <a:p>
            <a:pPr lvl="1"/>
            <a:r>
              <a:rPr lang="en-US" dirty="0"/>
              <a:t>How much time can the user spend to understand explanation?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8990F-0267-124F-BEFB-422A32565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82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FECB0-2FB0-D844-9560-9AF42467E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based on applications/tasks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A9525-5D73-BF48-8DED-D2555C368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249" y="1632785"/>
            <a:ext cx="8229600" cy="5181600"/>
          </a:xfrm>
        </p:spPr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Nature of User Expertise</a:t>
            </a:r>
          </a:p>
          <a:p>
            <a:pPr lvl="1"/>
            <a:r>
              <a:rPr lang="en-US" dirty="0"/>
              <a:t>How experienced is end user?</a:t>
            </a:r>
          </a:p>
          <a:p>
            <a:pPr lvl="1"/>
            <a:r>
              <a:rPr lang="en-US" dirty="0"/>
              <a:t>Experience affects how users process information</a:t>
            </a:r>
          </a:p>
          <a:p>
            <a:pPr lvl="1"/>
            <a:r>
              <a:rPr lang="en-US" dirty="0"/>
              <a:t>E.g., domain experts can handle detailed, complex explanations compared to opaque, smaller ones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Note: </a:t>
            </a:r>
            <a:r>
              <a:rPr lang="en-US" sz="2400" dirty="0"/>
              <a:t>These taxonomies are constructed based on intuition and are not data or evidence driven. They must be treated as hypotheses.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8990F-0267-124F-BEFB-422A32565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13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FECB0-2FB0-D844-9560-9AF42467E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based 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A9525-5D73-BF48-8DED-D2555C368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Basic units of explanation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Raw features? E.g., pixel values</a:t>
            </a:r>
          </a:p>
          <a:p>
            <a:pPr lvl="1"/>
            <a:r>
              <a:rPr lang="en-US" dirty="0"/>
              <a:t>Semantically meaningful? E.g., objects in an image</a:t>
            </a:r>
          </a:p>
          <a:p>
            <a:pPr lvl="1"/>
            <a:r>
              <a:rPr lang="en-US" dirty="0"/>
              <a:t>Prototypes?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Number of basic units of explanation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How many does the explanation contain?</a:t>
            </a:r>
          </a:p>
          <a:p>
            <a:pPr lvl="1"/>
            <a:r>
              <a:rPr lang="en-US" dirty="0"/>
              <a:t>How do various types of basic units interact?</a:t>
            </a:r>
          </a:p>
          <a:p>
            <a:pPr lvl="1"/>
            <a:r>
              <a:rPr lang="en-US" dirty="0"/>
              <a:t>E.g., prototype vs. feature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8990F-0267-124F-BEFB-422A32565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613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FECB0-2FB0-D844-9560-9AF42467E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based 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A9525-5D73-BF48-8DED-D2555C368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102" y="1433297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FF"/>
                </a:solidFill>
              </a:rPr>
              <a:t>Level of compositionality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Are the basic units organized in a structured way?</a:t>
            </a:r>
          </a:p>
          <a:p>
            <a:pPr lvl="1"/>
            <a:r>
              <a:rPr lang="en-US" dirty="0"/>
              <a:t>How do the basic units compose to form higher order units?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Interactions between basic units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Combined in linear or non-linear ways?</a:t>
            </a:r>
          </a:p>
          <a:p>
            <a:pPr lvl="1"/>
            <a:r>
              <a:rPr lang="en-US" dirty="0"/>
              <a:t>Are some combinations easier to understand?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Uncertainty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What kind of uncertainty is captured by the methods?</a:t>
            </a:r>
          </a:p>
          <a:p>
            <a:pPr lvl="1"/>
            <a:r>
              <a:rPr lang="en-US" dirty="0"/>
              <a:t>How easy is it for humans to process uncertainty?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8990F-0267-124F-BEFB-422A32565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68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BD7C7-73B6-704E-9403-EE0DDFEA9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4191000"/>
            <a:ext cx="7772400" cy="1470026"/>
          </a:xfrm>
        </p:spPr>
        <p:txBody>
          <a:bodyPr/>
          <a:lstStyle/>
          <a:p>
            <a:r>
              <a:rPr lang="en-US" dirty="0"/>
              <a:t>Questions??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50B670-E603-2349-A91D-F913C39D1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914400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9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4B969-8BBF-2B4B-A14C-3A453F333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Conferences to 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C0E42-F723-454E-AE24-437A8C33F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00FF"/>
                </a:solidFill>
              </a:rPr>
              <a:t>ICML</a:t>
            </a:r>
          </a:p>
          <a:p>
            <a:r>
              <a:rPr lang="en-US" dirty="0" err="1">
                <a:solidFill>
                  <a:srgbClr val="0000FF"/>
                </a:solidFill>
              </a:rPr>
              <a:t>NeurIPS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rgbClr val="0000FF"/>
                </a:solidFill>
              </a:rPr>
              <a:t>ICLR</a:t>
            </a:r>
          </a:p>
          <a:p>
            <a:r>
              <a:rPr lang="en-US" dirty="0">
                <a:solidFill>
                  <a:srgbClr val="0000FF"/>
                </a:solidFill>
              </a:rPr>
              <a:t>UAI</a:t>
            </a:r>
          </a:p>
          <a:p>
            <a:r>
              <a:rPr lang="en-US" dirty="0">
                <a:solidFill>
                  <a:srgbClr val="0000FF"/>
                </a:solidFill>
              </a:rPr>
              <a:t>AISTATS</a:t>
            </a:r>
          </a:p>
          <a:p>
            <a:r>
              <a:rPr lang="en-US" dirty="0">
                <a:solidFill>
                  <a:srgbClr val="0000FF"/>
                </a:solidFill>
              </a:rPr>
              <a:t>KDD</a:t>
            </a:r>
          </a:p>
          <a:p>
            <a:r>
              <a:rPr lang="en-US" dirty="0">
                <a:solidFill>
                  <a:srgbClr val="0000FF"/>
                </a:solidFill>
              </a:rPr>
              <a:t>AAAI</a:t>
            </a:r>
          </a:p>
          <a:p>
            <a:r>
              <a:rPr lang="en-US" dirty="0" err="1">
                <a:solidFill>
                  <a:srgbClr val="0000FF"/>
                </a:solidFill>
              </a:rPr>
              <a:t>FAccT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rgbClr val="0000FF"/>
                </a:solidFill>
              </a:rPr>
              <a:t>AIES</a:t>
            </a:r>
          </a:p>
          <a:p>
            <a:r>
              <a:rPr lang="en-US" dirty="0">
                <a:solidFill>
                  <a:srgbClr val="0000FF"/>
                </a:solidFill>
              </a:rPr>
              <a:t>CHI</a:t>
            </a:r>
          </a:p>
          <a:p>
            <a:r>
              <a:rPr lang="en-US" dirty="0">
                <a:solidFill>
                  <a:srgbClr val="0000FF"/>
                </a:solidFill>
              </a:rPr>
              <a:t>CSCW</a:t>
            </a:r>
          </a:p>
          <a:p>
            <a:r>
              <a:rPr lang="en-US" dirty="0">
                <a:solidFill>
                  <a:srgbClr val="0000FF"/>
                </a:solidFill>
              </a:rPr>
              <a:t>HCOMP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A8C1DA-09E8-314F-ABC5-E850369E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86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6E280-C342-A341-B3C3-2B8ED3F21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955BB-21E4-B04A-A20A-61895CEB5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317885"/>
            <a:ext cx="8991599" cy="518160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0000FF"/>
                </a:solidFill>
              </a:rPr>
              <a:t>Introduction &amp; overview </a:t>
            </a:r>
            <a:r>
              <a:rPr lang="en-US" dirty="0"/>
              <a:t>(Week 1)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Evaluating</a:t>
            </a:r>
            <a:r>
              <a:rPr lang="en-US" dirty="0"/>
              <a:t> interpretability (Week 2)</a:t>
            </a:r>
          </a:p>
          <a:p>
            <a:endParaRPr lang="en-US" dirty="0"/>
          </a:p>
          <a:p>
            <a:r>
              <a:rPr lang="en-US" dirty="0"/>
              <a:t>Learning inherently </a:t>
            </a:r>
            <a:r>
              <a:rPr lang="en-US" dirty="0">
                <a:solidFill>
                  <a:srgbClr val="0000FF"/>
                </a:solidFill>
              </a:rPr>
              <a:t>interpretable models </a:t>
            </a:r>
            <a:r>
              <a:rPr lang="en-US" dirty="0"/>
              <a:t>(Weeks 3 &amp; 4)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Post-hoc explanations of black-box </a:t>
            </a:r>
            <a:r>
              <a:rPr lang="en-US" dirty="0"/>
              <a:t>models and their vulnerabilities (Weeks 5 - 9)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Theory + Connections</a:t>
            </a:r>
            <a:r>
              <a:rPr lang="en-US" dirty="0"/>
              <a:t> with adversarial robustness, fairness, DP (Weeks 10 – 11)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Understanding and Reasoning</a:t>
            </a:r>
            <a:r>
              <a:rPr lang="en-US" dirty="0"/>
              <a:t> in Large Language Models and Foundation Models (Weeks 12 – 14)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981C6-483C-9C4C-AD9E-A90ECA404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496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1AEF2-9364-4A19-2BA4-46E7646C0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BA9C2-41F9-C466-B96A-F6E68EC32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33297"/>
            <a:ext cx="8229600" cy="5181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Say hi to your neighbors! Introduce yourselves!</a:t>
            </a:r>
          </a:p>
          <a:p>
            <a:endParaRPr lang="en-US" dirty="0"/>
          </a:p>
          <a:p>
            <a:r>
              <a:rPr lang="en-US" dirty="0"/>
              <a:t>What topics are you most excited about learning as part of this course?</a:t>
            </a:r>
          </a:p>
          <a:p>
            <a:endParaRPr lang="en-US" dirty="0"/>
          </a:p>
          <a:p>
            <a:r>
              <a:rPr lang="en-US" dirty="0"/>
              <a:t>Are you convinced that model interpretability/</a:t>
            </a:r>
            <a:r>
              <a:rPr lang="en-US" dirty="0" err="1"/>
              <a:t>explainability</a:t>
            </a:r>
            <a:r>
              <a:rPr lang="en-US" dirty="0"/>
              <a:t> is important? </a:t>
            </a:r>
          </a:p>
          <a:p>
            <a:endParaRPr lang="en-US" dirty="0"/>
          </a:p>
          <a:p>
            <a:r>
              <a:rPr lang="en-US" dirty="0"/>
              <a:t>Do you think we can really interpret/explain models (correctly)?</a:t>
            </a:r>
          </a:p>
          <a:p>
            <a:endParaRPr lang="en-US" dirty="0"/>
          </a:p>
          <a:p>
            <a:r>
              <a:rPr lang="en-US" dirty="0"/>
              <a:t>What is your take on inherently interpretable models vs. post hoc explanations? Would you favor one over the other? Why?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9C9288-2D94-F420-EE45-97D7321AD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0847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Anatomy of a &quot;Thank You&quot;">
            <a:extLst>
              <a:ext uri="{FF2B5EF4-FFF2-40B4-BE49-F238E27FC236}">
                <a16:creationId xmlns:a16="http://schemas.microsoft.com/office/drawing/2014/main" id="{CC16E9E1-25B0-134F-AB61-57010391E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635000"/>
            <a:ext cx="8890000" cy="55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017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136CD-CE46-634C-81B0-4FE055CE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016D7-A3E6-9C41-933A-A0E8C32E8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Tentative </a:t>
            </a:r>
            <a:r>
              <a:rPr lang="en-US" dirty="0">
                <a:solidFill>
                  <a:srgbClr val="0000FF"/>
                </a:solidFill>
              </a:rPr>
              <a:t>readings and schedule </a:t>
            </a:r>
            <a:r>
              <a:rPr lang="en-US" dirty="0"/>
              <a:t>already on canvas</a:t>
            </a:r>
          </a:p>
          <a:p>
            <a:endParaRPr lang="en-US" dirty="0"/>
          </a:p>
          <a:p>
            <a:r>
              <a:rPr lang="en-US" dirty="0"/>
              <a:t>A calendar with all </a:t>
            </a:r>
            <a:r>
              <a:rPr lang="en-US" dirty="0">
                <a:solidFill>
                  <a:srgbClr val="0000FF"/>
                </a:solidFill>
              </a:rPr>
              <a:t>timelines/deadlines </a:t>
            </a:r>
            <a:r>
              <a:rPr lang="en-US" dirty="0"/>
              <a:t>will be posted on canvas by the end of this week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04989-0AB4-2D4E-9687-331E7AE50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1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3D718-CF14-E74C-9A6E-413477A0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should take this course?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4BA44-28FA-2543-8F21-4B6D706C0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particularly tailored to students interested in </a:t>
            </a:r>
            <a:r>
              <a:rPr lang="en-US" dirty="0">
                <a:solidFill>
                  <a:srgbClr val="0000FF"/>
                </a:solidFill>
              </a:rPr>
              <a:t>research</a:t>
            </a:r>
            <a:r>
              <a:rPr lang="en-US" dirty="0"/>
              <a:t> on interpretability/</a:t>
            </a:r>
            <a:r>
              <a:rPr lang="en-US" dirty="0" err="1"/>
              <a:t>explainability</a:t>
            </a:r>
            <a:endParaRPr lang="en-US" dirty="0"/>
          </a:p>
          <a:p>
            <a:endParaRPr lang="en-US" dirty="0"/>
          </a:p>
          <a:p>
            <a:r>
              <a:rPr lang="en-US" dirty="0"/>
              <a:t>Not a surface level course! 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Not just applications</a:t>
            </a:r>
            <a:r>
              <a:rPr lang="en-US" dirty="0"/>
              <a:t>! </a:t>
            </a:r>
          </a:p>
          <a:p>
            <a:endParaRPr lang="en-US" dirty="0"/>
          </a:p>
          <a:p>
            <a:r>
              <a:rPr lang="en-US" dirty="0"/>
              <a:t>Goal is to push you to </a:t>
            </a:r>
            <a:r>
              <a:rPr lang="en-US" dirty="0">
                <a:solidFill>
                  <a:srgbClr val="0000FF"/>
                </a:solidFill>
              </a:rPr>
              <a:t>question existing work </a:t>
            </a:r>
            <a:r>
              <a:rPr lang="en-US" dirty="0"/>
              <a:t>and </a:t>
            </a:r>
            <a:r>
              <a:rPr lang="en-US" dirty="0">
                <a:solidFill>
                  <a:srgbClr val="0000FF"/>
                </a:solidFill>
              </a:rPr>
              <a:t>make new contributions </a:t>
            </a:r>
            <a:r>
              <a:rPr lang="en-US" dirty="0"/>
              <a:t>to the field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11 research papers </a:t>
            </a:r>
            <a:r>
              <a:rPr lang="en-US" dirty="0"/>
              <a:t>came out of projects from previous iterations of this course!</a:t>
            </a:r>
          </a:p>
          <a:p>
            <a:pPr lvl="1"/>
            <a:r>
              <a:rPr lang="en-US" dirty="0" err="1"/>
              <a:t>NeurIPS</a:t>
            </a:r>
            <a:r>
              <a:rPr lang="en-US" dirty="0"/>
              <a:t>, ICML, AIES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2E1B18-3E40-F64B-9B9B-7F81C871E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209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E153D-09BB-FA4B-BBB9-5FEBADE15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81201-B3EE-3F4F-AF67-E58B88EFB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Course comprises of </a:t>
            </a:r>
            <a:r>
              <a:rPr lang="en-US" dirty="0">
                <a:solidFill>
                  <a:srgbClr val="0000FF"/>
                </a:solidFill>
              </a:rPr>
              <a:t>lectures by instructor, guests, and student presentations </a:t>
            </a:r>
          </a:p>
          <a:p>
            <a:endParaRPr lang="en-US" dirty="0"/>
          </a:p>
          <a:p>
            <a:r>
              <a:rPr lang="en-US" dirty="0"/>
              <a:t>Each lecture will cover:</a:t>
            </a:r>
          </a:p>
          <a:p>
            <a:pPr lvl="1"/>
            <a:r>
              <a:rPr lang="en-US" dirty="0"/>
              <a:t>2 papers (50 mins + 10 mins discussion)</a:t>
            </a:r>
          </a:p>
          <a:p>
            <a:pPr lvl="1"/>
            <a:r>
              <a:rPr lang="en-US" dirty="0"/>
              <a:t>10 mins of (random) breakout groups </a:t>
            </a:r>
          </a:p>
          <a:p>
            <a:pPr lvl="1"/>
            <a:r>
              <a:rPr lang="en-US" dirty="0"/>
              <a:t>5 mins of class discussion + Conclusion</a:t>
            </a:r>
          </a:p>
          <a:p>
            <a:pPr lvl="1"/>
            <a:endParaRPr lang="en-US" dirty="0"/>
          </a:p>
          <a:p>
            <a:r>
              <a:rPr lang="en-US" dirty="0"/>
              <a:t>Students are expected to “at least” </a:t>
            </a:r>
            <a:r>
              <a:rPr lang="en-US" dirty="0">
                <a:solidFill>
                  <a:srgbClr val="0000FF"/>
                </a:solidFill>
              </a:rPr>
              <a:t>skim through the papers </a:t>
            </a:r>
            <a:r>
              <a:rPr lang="en-US" dirty="0"/>
              <a:t>beforehand  </a:t>
            </a:r>
          </a:p>
          <a:p>
            <a:endParaRPr lang="en-US" dirty="0"/>
          </a:p>
          <a:p>
            <a:r>
              <a:rPr lang="en-US" dirty="0"/>
              <a:t>Each breakout group is expected to come up with:</a:t>
            </a:r>
          </a:p>
          <a:p>
            <a:pPr lvl="1"/>
            <a:r>
              <a:rPr lang="en-US" dirty="0"/>
              <a:t>a list of 2 to 3 weaknesses of each of the works discussed and </a:t>
            </a:r>
          </a:p>
          <a:p>
            <a:pPr lvl="1"/>
            <a:r>
              <a:rPr lang="en-US" dirty="0"/>
              <a:t>Strategies for addressing those weaknesses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8CA82C-D820-5642-A006-3D45E0B1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650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1FA65-7650-FF48-8C91-FA14F6D37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38679-59E5-C047-A8E2-CE3AFE515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0000FF"/>
                </a:solidFill>
              </a:rPr>
              <a:t>Research project</a:t>
            </a:r>
            <a:r>
              <a:rPr lang="en-US" dirty="0"/>
              <a:t> (60%)</a:t>
            </a:r>
          </a:p>
          <a:p>
            <a:pPr lvl="1"/>
            <a:r>
              <a:rPr lang="en-US" dirty="0"/>
              <a:t>3 checkpoints (10% each) – Proposal + Baseline Implementation + Midterm Progress</a:t>
            </a:r>
          </a:p>
          <a:p>
            <a:pPr lvl="1"/>
            <a:r>
              <a:rPr lang="en-US" dirty="0"/>
              <a:t>Final Report (20%)</a:t>
            </a:r>
          </a:p>
          <a:p>
            <a:pPr lvl="1"/>
            <a:r>
              <a:rPr lang="en-US" dirty="0"/>
              <a:t>Final Presentation (10%)</a:t>
            </a:r>
          </a:p>
          <a:p>
            <a:pPr lvl="1"/>
            <a:r>
              <a:rPr lang="en-US" dirty="0"/>
              <a:t>Teams of 2 to 3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Research Paper Presentation </a:t>
            </a:r>
            <a:r>
              <a:rPr lang="en-US" dirty="0"/>
              <a:t>(30%)</a:t>
            </a:r>
          </a:p>
          <a:p>
            <a:pPr lvl="1"/>
            <a:r>
              <a:rPr lang="en-US" dirty="0"/>
              <a:t>Teams of 2 to 3; Each team presents two papers in the class</a:t>
            </a:r>
          </a:p>
          <a:p>
            <a:pPr marL="461620" lvl="1" indent="0">
              <a:buNone/>
            </a:pPr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Class Participation </a:t>
            </a:r>
            <a:r>
              <a:rPr lang="en-US" dirty="0"/>
              <a:t>(10%)</a:t>
            </a:r>
          </a:p>
          <a:p>
            <a:pPr lvl="1"/>
            <a:r>
              <a:rPr lang="en-US" dirty="0"/>
              <a:t>Being active in discussions in class </a:t>
            </a:r>
          </a:p>
          <a:p>
            <a:pPr lvl="1"/>
            <a:r>
              <a:rPr lang="en-US" dirty="0"/>
              <a:t>Attending classes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5B505-F95D-C048-A949-5DEC96E9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43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mtClean="0">
            <a:latin typeface="Helvetica Neue Light" charset="0"/>
            <a:ea typeface="Helvetica Neue Light" charset="0"/>
            <a:cs typeface="Helvetica Neue Light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68020</TotalTime>
  <Words>2404</Words>
  <Application>Microsoft Macintosh PowerPoint</Application>
  <PresentationFormat>On-screen Show (4:3)</PresentationFormat>
  <Paragraphs>542</Paragraphs>
  <Slides>51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Arial</vt:lpstr>
      <vt:lpstr>Calibri</vt:lpstr>
      <vt:lpstr>Cambria</vt:lpstr>
      <vt:lpstr>Helvetica Neue</vt:lpstr>
      <vt:lpstr>Helvetica Neue Light</vt:lpstr>
      <vt:lpstr>Wingdings</vt:lpstr>
      <vt:lpstr>Office Theme</vt:lpstr>
      <vt:lpstr>CS282BR: Topics in Machine Learning Interpretability and Explainability</vt:lpstr>
      <vt:lpstr>Agenda</vt:lpstr>
      <vt:lpstr>Course Staff</vt:lpstr>
      <vt:lpstr>Goals of this Course</vt:lpstr>
      <vt:lpstr>Course Overview</vt:lpstr>
      <vt:lpstr>Course Readings</vt:lpstr>
      <vt:lpstr>Who should take this course?</vt:lpstr>
      <vt:lpstr>Class Format</vt:lpstr>
      <vt:lpstr>Course Components</vt:lpstr>
      <vt:lpstr>Research Projects</vt:lpstr>
      <vt:lpstr>Project Milestones</vt:lpstr>
      <vt:lpstr>Project Milestones</vt:lpstr>
      <vt:lpstr>Background</vt:lpstr>
      <vt:lpstr>Questions??</vt:lpstr>
      <vt:lpstr>Motivation</vt:lpstr>
      <vt:lpstr>Motivation: Why Model Understanding?</vt:lpstr>
      <vt:lpstr>Motivation: Why Model Understanding?</vt:lpstr>
      <vt:lpstr>Motivation: Why Model Understanding?</vt:lpstr>
      <vt:lpstr>Motivation: Why Model Understanding?</vt:lpstr>
      <vt:lpstr>Motivation: Why Model Understanding?</vt:lpstr>
      <vt:lpstr>Motivation: Why Model Understanding? </vt:lpstr>
      <vt:lpstr>Achieving Model Understanding</vt:lpstr>
      <vt:lpstr>Achieving Model Understanding</vt:lpstr>
      <vt:lpstr>Inherently Interpretable Models vs.  Post hoc Explanations</vt:lpstr>
      <vt:lpstr>Inherently Interpretable Models vs.  Post hoc Explanations</vt:lpstr>
      <vt:lpstr>Inherently Interpretable Models vs.  Post hoc Explanations</vt:lpstr>
      <vt:lpstr> Inherently Interpretable Models vs.  Post hoc Explanations </vt:lpstr>
      <vt:lpstr>Let’s get into some details!</vt:lpstr>
      <vt:lpstr>Next Up! </vt:lpstr>
      <vt:lpstr>Motivation for Interpretability</vt:lpstr>
      <vt:lpstr>Motivation for Interpretability</vt:lpstr>
      <vt:lpstr>Prior Work: Defining and Measuring Interpretability</vt:lpstr>
      <vt:lpstr>Prior Work: Defining and Measuring Interpretability</vt:lpstr>
      <vt:lpstr>Lack of Rigor?</vt:lpstr>
      <vt:lpstr>What is Interpretability?</vt:lpstr>
      <vt:lpstr>When and Why Interpretability?</vt:lpstr>
      <vt:lpstr>When and Why Interpretability?</vt:lpstr>
      <vt:lpstr>Incompleteness: Illustrative Examples </vt:lpstr>
      <vt:lpstr>Taxonomy of Interpretability Evaluation</vt:lpstr>
      <vt:lpstr>Application-grounded evaluation</vt:lpstr>
      <vt:lpstr>Human-grounded evaluation</vt:lpstr>
      <vt:lpstr>Functionally-grounded evaluation</vt:lpstr>
      <vt:lpstr>Open Problems: Design Issues</vt:lpstr>
      <vt:lpstr>Taxonomy based on applications/tasks</vt:lpstr>
      <vt:lpstr>Taxonomy based on applications/tasks</vt:lpstr>
      <vt:lpstr>Taxonomy based on methods</vt:lpstr>
      <vt:lpstr>Taxonomy based on methods</vt:lpstr>
      <vt:lpstr>Questions??</vt:lpstr>
      <vt:lpstr>Relevant Conferences to Explore</vt:lpstr>
      <vt:lpstr>Breakout Groups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Jure Leskovec</dc:creator>
  <cp:lastModifiedBy>Lakkaraju, Himabindu</cp:lastModifiedBy>
  <cp:revision>4550</cp:revision>
  <cp:lastPrinted>2018-01-09T17:14:01Z</cp:lastPrinted>
  <dcterms:created xsi:type="dcterms:W3CDTF">2014-02-21T07:28:17Z</dcterms:created>
  <dcterms:modified xsi:type="dcterms:W3CDTF">2023-01-23T20:55:37Z</dcterms:modified>
</cp:coreProperties>
</file>